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2"/>
  </p:notesMasterIdLst>
  <p:handoutMasterIdLst>
    <p:handoutMasterId r:id="rId63"/>
  </p:handoutMasterIdLst>
  <p:sldIdLst>
    <p:sldId id="336" r:id="rId3"/>
    <p:sldId id="337" r:id="rId4"/>
    <p:sldId id="275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12" r:id="rId18"/>
    <p:sldId id="272" r:id="rId19"/>
    <p:sldId id="291" r:id="rId20"/>
    <p:sldId id="357" r:id="rId21"/>
    <p:sldId id="360" r:id="rId22"/>
    <p:sldId id="294" r:id="rId23"/>
    <p:sldId id="295" r:id="rId24"/>
    <p:sldId id="358" r:id="rId25"/>
    <p:sldId id="278" r:id="rId26"/>
    <p:sldId id="359" r:id="rId27"/>
    <p:sldId id="289" r:id="rId28"/>
    <p:sldId id="355" r:id="rId29"/>
    <p:sldId id="317" r:id="rId30"/>
    <p:sldId id="356" r:id="rId31"/>
    <p:sldId id="297" r:id="rId32"/>
    <p:sldId id="323" r:id="rId33"/>
    <p:sldId id="352" r:id="rId34"/>
    <p:sldId id="326" r:id="rId35"/>
    <p:sldId id="354" r:id="rId36"/>
    <p:sldId id="316" r:id="rId37"/>
    <p:sldId id="318" r:id="rId38"/>
    <p:sldId id="319" r:id="rId39"/>
    <p:sldId id="321" r:id="rId40"/>
    <p:sldId id="320" r:id="rId41"/>
    <p:sldId id="322" r:id="rId42"/>
    <p:sldId id="313" r:id="rId43"/>
    <p:sldId id="329" r:id="rId44"/>
    <p:sldId id="327" r:id="rId45"/>
    <p:sldId id="353" r:id="rId46"/>
    <p:sldId id="304" r:id="rId47"/>
    <p:sldId id="331" r:id="rId48"/>
    <p:sldId id="330" r:id="rId49"/>
    <p:sldId id="307" r:id="rId50"/>
    <p:sldId id="305" r:id="rId51"/>
    <p:sldId id="300" r:id="rId52"/>
    <p:sldId id="332" r:id="rId53"/>
    <p:sldId id="334" r:id="rId54"/>
    <p:sldId id="333" r:id="rId55"/>
    <p:sldId id="308" r:id="rId56"/>
    <p:sldId id="309" r:id="rId57"/>
    <p:sldId id="335" r:id="rId58"/>
    <p:sldId id="325" r:id="rId59"/>
    <p:sldId id="328" r:id="rId60"/>
    <p:sldId id="310" r:id="rId61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2" autoAdjust="0"/>
    <p:restoredTop sz="83028" autoAdjust="0"/>
  </p:normalViewPr>
  <p:slideViewPr>
    <p:cSldViewPr>
      <p:cViewPr varScale="1">
        <p:scale>
          <a:sx n="81" d="100"/>
          <a:sy n="81" d="100"/>
        </p:scale>
        <p:origin x="144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48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B3D683-2D0A-487F-A28C-857B62A385B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BE9E6D-3944-4975-8C9D-8DF7068A243A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Object Detection</a:t>
          </a:r>
          <a:endParaRPr lang="en-US" dirty="0"/>
        </a:p>
      </dgm:t>
    </dgm:pt>
    <dgm:pt modelId="{021AF292-8A4B-4314-87C4-EC9122ED8649}" type="parTrans" cxnId="{3CE298B0-CBF1-4F33-B707-0A0C3AA92CFD}">
      <dgm:prSet/>
      <dgm:spPr/>
      <dgm:t>
        <a:bodyPr/>
        <a:lstStyle/>
        <a:p>
          <a:endParaRPr lang="en-US"/>
        </a:p>
      </dgm:t>
    </dgm:pt>
    <dgm:pt modelId="{FEB30108-A547-448D-BC41-FBDDF6D0A053}" type="sibTrans" cxnId="{3CE298B0-CBF1-4F33-B707-0A0C3AA92CFD}">
      <dgm:prSet/>
      <dgm:spPr/>
      <dgm:t>
        <a:bodyPr/>
        <a:lstStyle/>
        <a:p>
          <a:endParaRPr lang="en-US"/>
        </a:p>
      </dgm:t>
    </dgm:pt>
    <dgm:pt modelId="{2F34C16F-D28F-4B3F-A564-6B72DA47DB32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</a:rPr>
            <a:t>Clustering Methods</a:t>
          </a:r>
          <a:endParaRPr lang="en-US" sz="2000" dirty="0"/>
        </a:p>
      </dgm:t>
    </dgm:pt>
    <dgm:pt modelId="{B0B5B238-7C49-452C-A8F3-DC733521F6BE}" type="parTrans" cxnId="{CFEA23FE-0FE8-4D6E-BBA9-5BAC5D44F9FC}">
      <dgm:prSet/>
      <dgm:spPr/>
      <dgm:t>
        <a:bodyPr/>
        <a:lstStyle/>
        <a:p>
          <a:endParaRPr lang="en-US"/>
        </a:p>
      </dgm:t>
    </dgm:pt>
    <dgm:pt modelId="{49796D67-B705-48D0-850C-2CCCA8A679CF}" type="sibTrans" cxnId="{CFEA23FE-0FE8-4D6E-BBA9-5BAC5D44F9FC}">
      <dgm:prSet/>
      <dgm:spPr/>
      <dgm:t>
        <a:bodyPr/>
        <a:lstStyle/>
        <a:p>
          <a:endParaRPr lang="en-US"/>
        </a:p>
      </dgm:t>
    </dgm:pt>
    <dgm:pt modelId="{335DC6E2-B533-4087-9BB2-887374635770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bg1"/>
              </a:solidFill>
            </a:rPr>
            <a:t>Identifying Threshold Values</a:t>
          </a:r>
          <a:endParaRPr lang="en-US" sz="2000" dirty="0"/>
        </a:p>
      </dgm:t>
    </dgm:pt>
    <dgm:pt modelId="{EFE0FC35-6134-4414-9CFC-6C930992125A}" type="parTrans" cxnId="{49CF6236-197A-4E15-A7D3-DF55A9574364}">
      <dgm:prSet/>
      <dgm:spPr/>
      <dgm:t>
        <a:bodyPr/>
        <a:lstStyle/>
        <a:p>
          <a:endParaRPr lang="en-US"/>
        </a:p>
      </dgm:t>
    </dgm:pt>
    <dgm:pt modelId="{33AA87B4-EC59-4AD2-BF44-7A8AED423E00}" type="sibTrans" cxnId="{49CF6236-197A-4E15-A7D3-DF55A9574364}">
      <dgm:prSet/>
      <dgm:spPr/>
      <dgm:t>
        <a:bodyPr/>
        <a:lstStyle/>
        <a:p>
          <a:endParaRPr lang="en-US"/>
        </a:p>
      </dgm:t>
    </dgm:pt>
    <dgm:pt modelId="{9B92B2A6-E141-4260-86F7-41149EB0AF87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Applying Supervised Learning</a:t>
          </a:r>
          <a:endParaRPr lang="en-US" dirty="0"/>
        </a:p>
      </dgm:t>
    </dgm:pt>
    <dgm:pt modelId="{549F3A66-2B1B-4D9B-AB22-C16BEC9871A6}" type="parTrans" cxnId="{132F3ED3-CF66-49CC-9590-3820609D8497}">
      <dgm:prSet/>
      <dgm:spPr/>
      <dgm:t>
        <a:bodyPr/>
        <a:lstStyle/>
        <a:p>
          <a:endParaRPr lang="en-US"/>
        </a:p>
      </dgm:t>
    </dgm:pt>
    <dgm:pt modelId="{85DB5278-C244-440D-B755-282B431A393C}" type="sibTrans" cxnId="{132F3ED3-CF66-49CC-9590-3820609D8497}">
      <dgm:prSet/>
      <dgm:spPr/>
      <dgm:t>
        <a:bodyPr/>
        <a:lstStyle/>
        <a:p>
          <a:endParaRPr lang="en-US"/>
        </a:p>
      </dgm:t>
    </dgm:pt>
    <dgm:pt modelId="{398F1897-AAD4-4909-A392-FC34369BBFDA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Logistic Regression </a:t>
          </a:r>
          <a:endParaRPr lang="en-US" dirty="0"/>
        </a:p>
      </dgm:t>
    </dgm:pt>
    <dgm:pt modelId="{F12BCEC2-E89C-4A95-8EEB-66F10A0A3489}" type="parTrans" cxnId="{BC479704-E140-4C15-8089-E5593197028A}">
      <dgm:prSet/>
      <dgm:spPr/>
      <dgm:t>
        <a:bodyPr/>
        <a:lstStyle/>
        <a:p>
          <a:endParaRPr lang="en-US"/>
        </a:p>
      </dgm:t>
    </dgm:pt>
    <dgm:pt modelId="{E0015D59-43F3-4AA1-A916-8AD6273A7F1C}" type="sibTrans" cxnId="{BC479704-E140-4C15-8089-E5593197028A}">
      <dgm:prSet/>
      <dgm:spPr/>
      <dgm:t>
        <a:bodyPr/>
        <a:lstStyle/>
        <a:p>
          <a:endParaRPr lang="en-US"/>
        </a:p>
      </dgm:t>
    </dgm:pt>
    <dgm:pt modelId="{585A1925-84D8-40FD-9735-7E528F2610F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Combining 2D and 3D data</a:t>
          </a:r>
          <a:endParaRPr lang="en-US" dirty="0"/>
        </a:p>
      </dgm:t>
    </dgm:pt>
    <dgm:pt modelId="{15779C61-B4EF-48DC-938A-BFED41A7E02C}" type="parTrans" cxnId="{2DDC3218-3E94-4093-8DCE-CA404398B357}">
      <dgm:prSet/>
      <dgm:spPr/>
      <dgm:t>
        <a:bodyPr/>
        <a:lstStyle/>
        <a:p>
          <a:endParaRPr lang="en-US"/>
        </a:p>
      </dgm:t>
    </dgm:pt>
    <dgm:pt modelId="{5D35E50D-DB12-4182-89ED-FDE2C7E274C1}" type="sibTrans" cxnId="{2DDC3218-3E94-4093-8DCE-CA404398B357}">
      <dgm:prSet/>
      <dgm:spPr/>
      <dgm:t>
        <a:bodyPr/>
        <a:lstStyle/>
        <a:p>
          <a:endParaRPr lang="en-US"/>
        </a:p>
      </dgm:t>
    </dgm:pt>
    <dgm:pt modelId="{29C5AB2C-F706-4D0F-A081-66B2517309C4}">
      <dgm:prSet phldrT="[Text]"/>
      <dgm:spPr/>
      <dgm:t>
        <a:bodyPr/>
        <a:lstStyle/>
        <a:p>
          <a:r>
            <a:rPr lang="en-US" dirty="0" smtClean="0"/>
            <a:t>Matching </a:t>
          </a:r>
          <a:endParaRPr lang="en-US" dirty="0"/>
        </a:p>
      </dgm:t>
    </dgm:pt>
    <dgm:pt modelId="{324D5278-D638-4720-81E1-4585356E3BDB}" type="parTrans" cxnId="{BDDE85AD-D02B-45A8-9CFA-FD97FF0B69E9}">
      <dgm:prSet/>
      <dgm:spPr/>
      <dgm:t>
        <a:bodyPr/>
        <a:lstStyle/>
        <a:p>
          <a:endParaRPr lang="en-US"/>
        </a:p>
      </dgm:t>
    </dgm:pt>
    <dgm:pt modelId="{85473AAE-1124-4FF5-A7A8-C6D4B0EAB858}" type="sibTrans" cxnId="{BDDE85AD-D02B-45A8-9CFA-FD97FF0B69E9}">
      <dgm:prSet/>
      <dgm:spPr/>
      <dgm:t>
        <a:bodyPr/>
        <a:lstStyle/>
        <a:p>
          <a:endParaRPr lang="en-US"/>
        </a:p>
      </dgm:t>
    </dgm:pt>
    <dgm:pt modelId="{2D41B45C-0E0C-4A62-8344-5BBC05F89358}">
      <dgm:prSet phldrT="[Text]"/>
      <dgm:spPr/>
      <dgm:t>
        <a:bodyPr/>
        <a:lstStyle/>
        <a:p>
          <a:r>
            <a:rPr lang="en-US" dirty="0" smtClean="0"/>
            <a:t>Drawing</a:t>
          </a:r>
          <a:endParaRPr lang="en-US" dirty="0"/>
        </a:p>
      </dgm:t>
    </dgm:pt>
    <dgm:pt modelId="{FBC890F2-9327-4DB7-9D92-DFD5DE85C31D}" type="parTrans" cxnId="{1F11EB25-BDC4-46A0-8A33-3E661B8BFACB}">
      <dgm:prSet/>
      <dgm:spPr/>
      <dgm:t>
        <a:bodyPr/>
        <a:lstStyle/>
        <a:p>
          <a:endParaRPr lang="en-US"/>
        </a:p>
      </dgm:t>
    </dgm:pt>
    <dgm:pt modelId="{6B1FACB3-36E4-4C49-98DC-DA25F7FB142F}" type="sibTrans" cxnId="{1F11EB25-BDC4-46A0-8A33-3E661B8BFACB}">
      <dgm:prSet/>
      <dgm:spPr/>
      <dgm:t>
        <a:bodyPr/>
        <a:lstStyle/>
        <a:p>
          <a:endParaRPr lang="en-US"/>
        </a:p>
      </dgm:t>
    </dgm:pt>
    <dgm:pt modelId="{C2194B2C-3B0C-4198-9156-B5DA447454A3}" type="pres">
      <dgm:prSet presAssocID="{13B3D683-2D0A-487F-A28C-857B62A385B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D7573E-4D3A-46AE-80B9-243B7801C6A5}" type="pres">
      <dgm:prSet presAssocID="{A3BE9E6D-3944-4975-8C9D-8DF7068A243A}" presName="composite" presStyleCnt="0"/>
      <dgm:spPr/>
    </dgm:pt>
    <dgm:pt modelId="{A1E249A1-0639-4B74-8A42-D928934347E0}" type="pres">
      <dgm:prSet presAssocID="{A3BE9E6D-3944-4975-8C9D-8DF7068A243A}" presName="parTx" presStyleLbl="alignNode1" presStyleIdx="0" presStyleCnt="3" custLinFactNeighborX="-103" custLinFactNeighborY="-678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07DBA-33BA-45B3-B681-4D1C9E6EC1CF}" type="pres">
      <dgm:prSet presAssocID="{A3BE9E6D-3944-4975-8C9D-8DF7068A243A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95F62-7BBB-4546-8B7B-29F6BE8019E3}" type="pres">
      <dgm:prSet presAssocID="{FEB30108-A547-448D-BC41-FBDDF6D0A053}" presName="space" presStyleCnt="0"/>
      <dgm:spPr/>
    </dgm:pt>
    <dgm:pt modelId="{CBF6708C-0934-40AC-8B05-1BA8680215B5}" type="pres">
      <dgm:prSet presAssocID="{9B92B2A6-E141-4260-86F7-41149EB0AF87}" presName="composite" presStyleCnt="0"/>
      <dgm:spPr/>
    </dgm:pt>
    <dgm:pt modelId="{9C7CB119-D76B-4461-B2E6-55E1210DBFCA}" type="pres">
      <dgm:prSet presAssocID="{9B92B2A6-E141-4260-86F7-41149EB0AF8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BC7FE6-D8A2-4F5B-BDB0-5C58079D2996}" type="pres">
      <dgm:prSet presAssocID="{9B92B2A6-E141-4260-86F7-41149EB0AF87}" presName="desTx" presStyleLbl="alignAccFollowNode1" presStyleIdx="1" presStyleCnt="3" custLinFactNeighborX="-1483" custLinFactNeighborY="8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05773D-2294-4FAE-992C-250BB0AA8F50}" type="pres">
      <dgm:prSet presAssocID="{85DB5278-C244-440D-B755-282B431A393C}" presName="space" presStyleCnt="0"/>
      <dgm:spPr/>
    </dgm:pt>
    <dgm:pt modelId="{6E8B892C-1550-4946-A476-B2656B6393B8}" type="pres">
      <dgm:prSet presAssocID="{585A1925-84D8-40FD-9735-7E528F2610FB}" presName="composite" presStyleCnt="0"/>
      <dgm:spPr/>
    </dgm:pt>
    <dgm:pt modelId="{FF826367-A0A6-4529-A697-EC1238D7DA7C}" type="pres">
      <dgm:prSet presAssocID="{585A1925-84D8-40FD-9735-7E528F2610F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BD6F34-B035-45C7-A3D7-1DC03D232841}" type="pres">
      <dgm:prSet presAssocID="{585A1925-84D8-40FD-9735-7E528F2610FB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9CAEED-6E3C-4CF4-9AA7-2876E9237364}" type="presOf" srcId="{29C5AB2C-F706-4D0F-A081-66B2517309C4}" destId="{6BBD6F34-B035-45C7-A3D7-1DC03D232841}" srcOrd="0" destOrd="0" presId="urn:microsoft.com/office/officeart/2005/8/layout/hList1"/>
    <dgm:cxn modelId="{B4BFCB3D-4269-4416-B07A-1C27EC402496}" type="presOf" srcId="{335DC6E2-B533-4087-9BB2-887374635770}" destId="{EAD07DBA-33BA-45B3-B681-4D1C9E6EC1CF}" srcOrd="0" destOrd="1" presId="urn:microsoft.com/office/officeart/2005/8/layout/hList1"/>
    <dgm:cxn modelId="{BDDE85AD-D02B-45A8-9CFA-FD97FF0B69E9}" srcId="{585A1925-84D8-40FD-9735-7E528F2610FB}" destId="{29C5AB2C-F706-4D0F-A081-66B2517309C4}" srcOrd="0" destOrd="0" parTransId="{324D5278-D638-4720-81E1-4585356E3BDB}" sibTransId="{85473AAE-1124-4FF5-A7A8-C6D4B0EAB858}"/>
    <dgm:cxn modelId="{2DDC3218-3E94-4093-8DCE-CA404398B357}" srcId="{13B3D683-2D0A-487F-A28C-857B62A385B0}" destId="{585A1925-84D8-40FD-9735-7E528F2610FB}" srcOrd="2" destOrd="0" parTransId="{15779C61-B4EF-48DC-938A-BFED41A7E02C}" sibTransId="{5D35E50D-DB12-4182-89ED-FDE2C7E274C1}"/>
    <dgm:cxn modelId="{49CF6236-197A-4E15-A7D3-DF55A9574364}" srcId="{A3BE9E6D-3944-4975-8C9D-8DF7068A243A}" destId="{335DC6E2-B533-4087-9BB2-887374635770}" srcOrd="1" destOrd="0" parTransId="{EFE0FC35-6134-4414-9CFC-6C930992125A}" sibTransId="{33AA87B4-EC59-4AD2-BF44-7A8AED423E00}"/>
    <dgm:cxn modelId="{44BBF9B6-1C59-461C-B430-6BA2461F8D43}" type="presOf" srcId="{2F34C16F-D28F-4B3F-A564-6B72DA47DB32}" destId="{EAD07DBA-33BA-45B3-B681-4D1C9E6EC1CF}" srcOrd="0" destOrd="0" presId="urn:microsoft.com/office/officeart/2005/8/layout/hList1"/>
    <dgm:cxn modelId="{072396BF-240C-4B68-ACCF-FDE822797A6E}" type="presOf" srcId="{A3BE9E6D-3944-4975-8C9D-8DF7068A243A}" destId="{A1E249A1-0639-4B74-8A42-D928934347E0}" srcOrd="0" destOrd="0" presId="urn:microsoft.com/office/officeart/2005/8/layout/hList1"/>
    <dgm:cxn modelId="{663301A3-F14D-486A-A0AD-DBA8AD927A0B}" type="presOf" srcId="{9B92B2A6-E141-4260-86F7-41149EB0AF87}" destId="{9C7CB119-D76B-4461-B2E6-55E1210DBFCA}" srcOrd="0" destOrd="0" presId="urn:microsoft.com/office/officeart/2005/8/layout/hList1"/>
    <dgm:cxn modelId="{CFEA23FE-0FE8-4D6E-BBA9-5BAC5D44F9FC}" srcId="{A3BE9E6D-3944-4975-8C9D-8DF7068A243A}" destId="{2F34C16F-D28F-4B3F-A564-6B72DA47DB32}" srcOrd="0" destOrd="0" parTransId="{B0B5B238-7C49-452C-A8F3-DC733521F6BE}" sibTransId="{49796D67-B705-48D0-850C-2CCCA8A679CF}"/>
    <dgm:cxn modelId="{D3920597-A92E-4B9D-B9BA-2B59B9423B40}" type="presOf" srcId="{2D41B45C-0E0C-4A62-8344-5BBC05F89358}" destId="{6BBD6F34-B035-45C7-A3D7-1DC03D232841}" srcOrd="0" destOrd="1" presId="urn:microsoft.com/office/officeart/2005/8/layout/hList1"/>
    <dgm:cxn modelId="{C115B37E-7F93-414A-9A6C-CA8C57085F2E}" type="presOf" srcId="{585A1925-84D8-40FD-9735-7E528F2610FB}" destId="{FF826367-A0A6-4529-A697-EC1238D7DA7C}" srcOrd="0" destOrd="0" presId="urn:microsoft.com/office/officeart/2005/8/layout/hList1"/>
    <dgm:cxn modelId="{BC479704-E140-4C15-8089-E5593197028A}" srcId="{9B92B2A6-E141-4260-86F7-41149EB0AF87}" destId="{398F1897-AAD4-4909-A392-FC34369BBFDA}" srcOrd="0" destOrd="0" parTransId="{F12BCEC2-E89C-4A95-8EEB-66F10A0A3489}" sibTransId="{E0015D59-43F3-4AA1-A916-8AD6273A7F1C}"/>
    <dgm:cxn modelId="{F73B4796-85A9-46A3-A0BD-8B668398836D}" type="presOf" srcId="{13B3D683-2D0A-487F-A28C-857B62A385B0}" destId="{C2194B2C-3B0C-4198-9156-B5DA447454A3}" srcOrd="0" destOrd="0" presId="urn:microsoft.com/office/officeart/2005/8/layout/hList1"/>
    <dgm:cxn modelId="{1F11EB25-BDC4-46A0-8A33-3E661B8BFACB}" srcId="{585A1925-84D8-40FD-9735-7E528F2610FB}" destId="{2D41B45C-0E0C-4A62-8344-5BBC05F89358}" srcOrd="1" destOrd="0" parTransId="{FBC890F2-9327-4DB7-9D92-DFD5DE85C31D}" sibTransId="{6B1FACB3-36E4-4C49-98DC-DA25F7FB142F}"/>
    <dgm:cxn modelId="{132F3ED3-CF66-49CC-9590-3820609D8497}" srcId="{13B3D683-2D0A-487F-A28C-857B62A385B0}" destId="{9B92B2A6-E141-4260-86F7-41149EB0AF87}" srcOrd="1" destOrd="0" parTransId="{549F3A66-2B1B-4D9B-AB22-C16BEC9871A6}" sibTransId="{85DB5278-C244-440D-B755-282B431A393C}"/>
    <dgm:cxn modelId="{3CE298B0-CBF1-4F33-B707-0A0C3AA92CFD}" srcId="{13B3D683-2D0A-487F-A28C-857B62A385B0}" destId="{A3BE9E6D-3944-4975-8C9D-8DF7068A243A}" srcOrd="0" destOrd="0" parTransId="{021AF292-8A4B-4314-87C4-EC9122ED8649}" sibTransId="{FEB30108-A547-448D-BC41-FBDDF6D0A053}"/>
    <dgm:cxn modelId="{C5392E91-070A-4AD7-B4E0-FC2942FA4D8F}" type="presOf" srcId="{398F1897-AAD4-4909-A392-FC34369BBFDA}" destId="{D6BC7FE6-D8A2-4F5B-BDB0-5C58079D2996}" srcOrd="0" destOrd="0" presId="urn:microsoft.com/office/officeart/2005/8/layout/hList1"/>
    <dgm:cxn modelId="{DAE543D3-47CF-46DC-99C7-E45ECB90DBE4}" type="presParOf" srcId="{C2194B2C-3B0C-4198-9156-B5DA447454A3}" destId="{0ED7573E-4D3A-46AE-80B9-243B7801C6A5}" srcOrd="0" destOrd="0" presId="urn:microsoft.com/office/officeart/2005/8/layout/hList1"/>
    <dgm:cxn modelId="{7F498215-EB90-4F0F-B46E-425FAD71A89C}" type="presParOf" srcId="{0ED7573E-4D3A-46AE-80B9-243B7801C6A5}" destId="{A1E249A1-0639-4B74-8A42-D928934347E0}" srcOrd="0" destOrd="0" presId="urn:microsoft.com/office/officeart/2005/8/layout/hList1"/>
    <dgm:cxn modelId="{7467208B-D243-42C4-8CB1-70C3A903D59D}" type="presParOf" srcId="{0ED7573E-4D3A-46AE-80B9-243B7801C6A5}" destId="{EAD07DBA-33BA-45B3-B681-4D1C9E6EC1CF}" srcOrd="1" destOrd="0" presId="urn:microsoft.com/office/officeart/2005/8/layout/hList1"/>
    <dgm:cxn modelId="{9F8B3802-45AC-40DC-A650-DE4B3F73CF57}" type="presParOf" srcId="{C2194B2C-3B0C-4198-9156-B5DA447454A3}" destId="{41595F62-7BBB-4546-8B7B-29F6BE8019E3}" srcOrd="1" destOrd="0" presId="urn:microsoft.com/office/officeart/2005/8/layout/hList1"/>
    <dgm:cxn modelId="{390D8353-D48D-4987-857A-10B87844B60A}" type="presParOf" srcId="{C2194B2C-3B0C-4198-9156-B5DA447454A3}" destId="{CBF6708C-0934-40AC-8B05-1BA8680215B5}" srcOrd="2" destOrd="0" presId="urn:microsoft.com/office/officeart/2005/8/layout/hList1"/>
    <dgm:cxn modelId="{3C57EF47-0BCA-4859-88C4-04E7DCD88A31}" type="presParOf" srcId="{CBF6708C-0934-40AC-8B05-1BA8680215B5}" destId="{9C7CB119-D76B-4461-B2E6-55E1210DBFCA}" srcOrd="0" destOrd="0" presId="urn:microsoft.com/office/officeart/2005/8/layout/hList1"/>
    <dgm:cxn modelId="{C5559FAB-4EBC-4C9B-B7EB-7597FADF748E}" type="presParOf" srcId="{CBF6708C-0934-40AC-8B05-1BA8680215B5}" destId="{D6BC7FE6-D8A2-4F5B-BDB0-5C58079D2996}" srcOrd="1" destOrd="0" presId="urn:microsoft.com/office/officeart/2005/8/layout/hList1"/>
    <dgm:cxn modelId="{C2BEAF7C-5327-4390-BE41-A1D5EA77771D}" type="presParOf" srcId="{C2194B2C-3B0C-4198-9156-B5DA447454A3}" destId="{B505773D-2294-4FAE-992C-250BB0AA8F50}" srcOrd="3" destOrd="0" presId="urn:microsoft.com/office/officeart/2005/8/layout/hList1"/>
    <dgm:cxn modelId="{2731463A-E0DC-4F67-B27E-909B46B47EF5}" type="presParOf" srcId="{C2194B2C-3B0C-4198-9156-B5DA447454A3}" destId="{6E8B892C-1550-4946-A476-B2656B6393B8}" srcOrd="4" destOrd="0" presId="urn:microsoft.com/office/officeart/2005/8/layout/hList1"/>
    <dgm:cxn modelId="{8CB6F1C0-4589-4C53-97BB-4115A3A3DFAB}" type="presParOf" srcId="{6E8B892C-1550-4946-A476-B2656B6393B8}" destId="{FF826367-A0A6-4529-A697-EC1238D7DA7C}" srcOrd="0" destOrd="0" presId="urn:microsoft.com/office/officeart/2005/8/layout/hList1"/>
    <dgm:cxn modelId="{98D12CEF-C4FA-4407-990D-69FB22F3CB9D}" type="presParOf" srcId="{6E8B892C-1550-4946-A476-B2656B6393B8}" destId="{6BBD6F34-B035-45C7-A3D7-1DC03D23284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EE1021-6AB8-4352-BA37-FDBE4962836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0163FC-8661-4833-930E-597DA3FC9415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Clustering Methods</a:t>
          </a:r>
          <a:endParaRPr lang="en-US" dirty="0"/>
        </a:p>
      </dgm:t>
    </dgm:pt>
    <dgm:pt modelId="{8341FC77-D742-4941-A929-760DF712A8D1}" type="parTrans" cxnId="{0AE79840-D676-473C-897E-CAB6B5D42ED2}">
      <dgm:prSet/>
      <dgm:spPr/>
      <dgm:t>
        <a:bodyPr/>
        <a:lstStyle/>
        <a:p>
          <a:endParaRPr lang="en-US"/>
        </a:p>
      </dgm:t>
    </dgm:pt>
    <dgm:pt modelId="{B153A42F-D485-4935-B575-9051966D3C59}" type="sibTrans" cxnId="{0AE79840-D676-473C-897E-CAB6B5D42ED2}">
      <dgm:prSet/>
      <dgm:spPr/>
      <dgm:t>
        <a:bodyPr/>
        <a:lstStyle/>
        <a:p>
          <a:endParaRPr lang="en-US"/>
        </a:p>
      </dgm:t>
    </dgm:pt>
    <dgm:pt modelId="{33A608CC-377F-4567-B3B1-BEA8642E7B5B}">
      <dgm:prSet phldrT="[Text]"/>
      <dgm:spPr/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Euclidean Cluster Extraction</a:t>
          </a:r>
          <a:endParaRPr lang="en-US" b="0" dirty="0"/>
        </a:p>
      </dgm:t>
    </dgm:pt>
    <dgm:pt modelId="{F7FCC03E-A3F7-4A59-8F23-7BDE9E44E178}" type="parTrans" cxnId="{86D7A018-7F83-4FB3-8DF3-0655B7F91ADB}">
      <dgm:prSet/>
      <dgm:spPr/>
      <dgm:t>
        <a:bodyPr/>
        <a:lstStyle/>
        <a:p>
          <a:endParaRPr lang="en-US"/>
        </a:p>
      </dgm:t>
    </dgm:pt>
    <dgm:pt modelId="{3E969FC5-DFE3-4C82-B2BB-FFC0FEDAA376}" type="sibTrans" cxnId="{86D7A018-7F83-4FB3-8DF3-0655B7F91ADB}">
      <dgm:prSet/>
      <dgm:spPr/>
      <dgm:t>
        <a:bodyPr/>
        <a:lstStyle/>
        <a:p>
          <a:endParaRPr lang="en-US"/>
        </a:p>
      </dgm:t>
    </dgm:pt>
    <dgm:pt modelId="{610E4F37-934B-427A-A5A5-4DED5DE3C0A2}">
      <dgm:prSet phldrT="[Text]"/>
      <dgm:spPr/>
      <dgm:t>
        <a:bodyPr/>
        <a:lstStyle/>
        <a:p>
          <a:r>
            <a:rPr lang="en-US" b="0" dirty="0" smtClean="0">
              <a:solidFill>
                <a:schemeClr val="bg1"/>
              </a:solidFill>
            </a:rPr>
            <a:t>Region Growing Segmentation</a:t>
          </a:r>
          <a:endParaRPr lang="en-US" b="0" dirty="0"/>
        </a:p>
      </dgm:t>
    </dgm:pt>
    <dgm:pt modelId="{F7286CF3-DA47-4BAF-BBDB-7D2ED6C94A7D}" type="parTrans" cxnId="{CFEC101E-F3E4-4E35-B7E9-8316A222E354}">
      <dgm:prSet/>
      <dgm:spPr/>
      <dgm:t>
        <a:bodyPr/>
        <a:lstStyle/>
        <a:p>
          <a:endParaRPr lang="en-US"/>
        </a:p>
      </dgm:t>
    </dgm:pt>
    <dgm:pt modelId="{4945572A-27BF-4B0C-A5B1-6A0D71BFA066}" type="sibTrans" cxnId="{CFEC101E-F3E4-4E35-B7E9-8316A222E354}">
      <dgm:prSet/>
      <dgm:spPr/>
      <dgm:t>
        <a:bodyPr/>
        <a:lstStyle/>
        <a:p>
          <a:endParaRPr lang="en-US"/>
        </a:p>
      </dgm:t>
    </dgm:pt>
    <dgm:pt modelId="{E3BAC59D-4609-4506-8A62-DAF1C30D7115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Identifying Threshold </a:t>
          </a:r>
          <a:endParaRPr lang="en-US" dirty="0"/>
        </a:p>
      </dgm:t>
    </dgm:pt>
    <dgm:pt modelId="{2C1367CE-7895-43D7-A93E-208F98C43A2B}" type="parTrans" cxnId="{14956F54-9945-442B-BF61-AF0366242929}">
      <dgm:prSet/>
      <dgm:spPr/>
      <dgm:t>
        <a:bodyPr/>
        <a:lstStyle/>
        <a:p>
          <a:endParaRPr lang="en-US"/>
        </a:p>
      </dgm:t>
    </dgm:pt>
    <dgm:pt modelId="{D3C721B5-0668-4C74-9614-C1C2FFBC41EC}" type="sibTrans" cxnId="{14956F54-9945-442B-BF61-AF0366242929}">
      <dgm:prSet/>
      <dgm:spPr/>
      <dgm:t>
        <a:bodyPr/>
        <a:lstStyle/>
        <a:p>
          <a:endParaRPr lang="en-US"/>
        </a:p>
      </dgm:t>
    </dgm:pt>
    <dgm:pt modelId="{33DD74B8-FE99-4A89-8C09-A942F102F6B8}">
      <dgm:prSet phldrT="[Text]"/>
      <dgm:spPr/>
      <dgm:t>
        <a:bodyPr/>
        <a:lstStyle/>
        <a:p>
          <a:r>
            <a:rPr lang="en-US" dirty="0" smtClean="0"/>
            <a:t>Manual feature(s) detection</a:t>
          </a:r>
          <a:endParaRPr lang="en-US" dirty="0"/>
        </a:p>
      </dgm:t>
    </dgm:pt>
    <dgm:pt modelId="{0DA11053-B2E8-41C6-A210-CA898BE7DEF0}" type="parTrans" cxnId="{5F048A61-9F9D-4DEC-A29C-678F0C9E64C1}">
      <dgm:prSet/>
      <dgm:spPr/>
      <dgm:t>
        <a:bodyPr/>
        <a:lstStyle/>
        <a:p>
          <a:endParaRPr lang="en-US"/>
        </a:p>
      </dgm:t>
    </dgm:pt>
    <dgm:pt modelId="{408DAE01-2CF5-44F0-A9CE-CA0DB30B6296}" type="sibTrans" cxnId="{5F048A61-9F9D-4DEC-A29C-678F0C9E64C1}">
      <dgm:prSet/>
      <dgm:spPr/>
      <dgm:t>
        <a:bodyPr/>
        <a:lstStyle/>
        <a:p>
          <a:endParaRPr lang="en-US"/>
        </a:p>
      </dgm:t>
    </dgm:pt>
    <dgm:pt modelId="{1E71BA52-FD9B-44AE-BE09-1DD9A29DD305}" type="pres">
      <dgm:prSet presAssocID="{AFEE1021-6AB8-4352-BA37-FDBE4962836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C0ED05-9053-4BB8-A7DA-5530B8515AB9}" type="pres">
      <dgm:prSet presAssocID="{870163FC-8661-4833-930E-597DA3FC9415}" presName="composite" presStyleCnt="0"/>
      <dgm:spPr/>
    </dgm:pt>
    <dgm:pt modelId="{7CE8EAB7-1DE1-4A0A-8FEA-8E6B5701956B}" type="pres">
      <dgm:prSet presAssocID="{870163FC-8661-4833-930E-597DA3FC9415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FAF192-B512-45AB-8E74-065F60F1BD65}" type="pres">
      <dgm:prSet presAssocID="{870163FC-8661-4833-930E-597DA3FC9415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BAEFBE-47B1-4DAB-AFF7-BB8D31AEE927}" type="pres">
      <dgm:prSet presAssocID="{B153A42F-D485-4935-B575-9051966D3C59}" presName="sp" presStyleCnt="0"/>
      <dgm:spPr/>
    </dgm:pt>
    <dgm:pt modelId="{DDC23303-C396-46A0-93A2-283C0BF66A96}" type="pres">
      <dgm:prSet presAssocID="{E3BAC59D-4609-4506-8A62-DAF1C30D7115}" presName="composite" presStyleCnt="0"/>
      <dgm:spPr/>
    </dgm:pt>
    <dgm:pt modelId="{1192E21B-C653-4F03-851C-48998C192243}" type="pres">
      <dgm:prSet presAssocID="{E3BAC59D-4609-4506-8A62-DAF1C30D7115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03EA8E-FC9C-4A2C-9262-F0AE7E3992B5}" type="pres">
      <dgm:prSet presAssocID="{E3BAC59D-4609-4506-8A62-DAF1C30D7115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E79840-D676-473C-897E-CAB6B5D42ED2}" srcId="{AFEE1021-6AB8-4352-BA37-FDBE4962836C}" destId="{870163FC-8661-4833-930E-597DA3FC9415}" srcOrd="0" destOrd="0" parTransId="{8341FC77-D742-4941-A929-760DF712A8D1}" sibTransId="{B153A42F-D485-4935-B575-9051966D3C59}"/>
    <dgm:cxn modelId="{03EAFECA-93F8-406B-98E0-CF1CFC05D6C7}" type="presOf" srcId="{33A608CC-377F-4567-B3B1-BEA8642E7B5B}" destId="{BAFAF192-B512-45AB-8E74-065F60F1BD65}" srcOrd="0" destOrd="0" presId="urn:microsoft.com/office/officeart/2005/8/layout/chevron2"/>
    <dgm:cxn modelId="{15CD0385-3CA2-4CB5-8E44-D58D17C8D069}" type="presOf" srcId="{870163FC-8661-4833-930E-597DA3FC9415}" destId="{7CE8EAB7-1DE1-4A0A-8FEA-8E6B5701956B}" srcOrd="0" destOrd="0" presId="urn:microsoft.com/office/officeart/2005/8/layout/chevron2"/>
    <dgm:cxn modelId="{24CAD988-4AE4-497B-B924-FB5780338AA4}" type="presOf" srcId="{AFEE1021-6AB8-4352-BA37-FDBE4962836C}" destId="{1E71BA52-FD9B-44AE-BE09-1DD9A29DD305}" srcOrd="0" destOrd="0" presId="urn:microsoft.com/office/officeart/2005/8/layout/chevron2"/>
    <dgm:cxn modelId="{86D7A018-7F83-4FB3-8DF3-0655B7F91ADB}" srcId="{870163FC-8661-4833-930E-597DA3FC9415}" destId="{33A608CC-377F-4567-B3B1-BEA8642E7B5B}" srcOrd="0" destOrd="0" parTransId="{F7FCC03E-A3F7-4A59-8F23-7BDE9E44E178}" sibTransId="{3E969FC5-DFE3-4C82-B2BB-FFC0FEDAA376}"/>
    <dgm:cxn modelId="{42DAD02A-D662-47C9-B303-33D2375DC72C}" type="presOf" srcId="{33DD74B8-FE99-4A89-8C09-A942F102F6B8}" destId="{0703EA8E-FC9C-4A2C-9262-F0AE7E3992B5}" srcOrd="0" destOrd="0" presId="urn:microsoft.com/office/officeart/2005/8/layout/chevron2"/>
    <dgm:cxn modelId="{CFEC101E-F3E4-4E35-B7E9-8316A222E354}" srcId="{870163FC-8661-4833-930E-597DA3FC9415}" destId="{610E4F37-934B-427A-A5A5-4DED5DE3C0A2}" srcOrd="1" destOrd="0" parTransId="{F7286CF3-DA47-4BAF-BBDB-7D2ED6C94A7D}" sibTransId="{4945572A-27BF-4B0C-A5B1-6A0D71BFA066}"/>
    <dgm:cxn modelId="{5F048A61-9F9D-4DEC-A29C-678F0C9E64C1}" srcId="{E3BAC59D-4609-4506-8A62-DAF1C30D7115}" destId="{33DD74B8-FE99-4A89-8C09-A942F102F6B8}" srcOrd="0" destOrd="0" parTransId="{0DA11053-B2E8-41C6-A210-CA898BE7DEF0}" sibTransId="{408DAE01-2CF5-44F0-A9CE-CA0DB30B6296}"/>
    <dgm:cxn modelId="{EE77340C-35EB-4361-8ACA-87E8A28F8944}" type="presOf" srcId="{E3BAC59D-4609-4506-8A62-DAF1C30D7115}" destId="{1192E21B-C653-4F03-851C-48998C192243}" srcOrd="0" destOrd="0" presId="urn:microsoft.com/office/officeart/2005/8/layout/chevron2"/>
    <dgm:cxn modelId="{4C53955A-723A-4A63-8B29-98EA88960E50}" type="presOf" srcId="{610E4F37-934B-427A-A5A5-4DED5DE3C0A2}" destId="{BAFAF192-B512-45AB-8E74-065F60F1BD65}" srcOrd="0" destOrd="1" presId="urn:microsoft.com/office/officeart/2005/8/layout/chevron2"/>
    <dgm:cxn modelId="{14956F54-9945-442B-BF61-AF0366242929}" srcId="{AFEE1021-6AB8-4352-BA37-FDBE4962836C}" destId="{E3BAC59D-4609-4506-8A62-DAF1C30D7115}" srcOrd="1" destOrd="0" parTransId="{2C1367CE-7895-43D7-A93E-208F98C43A2B}" sibTransId="{D3C721B5-0668-4C74-9614-C1C2FFBC41EC}"/>
    <dgm:cxn modelId="{767E97A0-A9F7-4A2E-A2DE-B70656B25A5C}" type="presParOf" srcId="{1E71BA52-FD9B-44AE-BE09-1DD9A29DD305}" destId="{1BC0ED05-9053-4BB8-A7DA-5530B8515AB9}" srcOrd="0" destOrd="0" presId="urn:microsoft.com/office/officeart/2005/8/layout/chevron2"/>
    <dgm:cxn modelId="{1CEF305A-159D-41D0-93FC-1F2319351EC1}" type="presParOf" srcId="{1BC0ED05-9053-4BB8-A7DA-5530B8515AB9}" destId="{7CE8EAB7-1DE1-4A0A-8FEA-8E6B5701956B}" srcOrd="0" destOrd="0" presId="urn:microsoft.com/office/officeart/2005/8/layout/chevron2"/>
    <dgm:cxn modelId="{046652A6-6B34-418A-A03B-B5A104547DA0}" type="presParOf" srcId="{1BC0ED05-9053-4BB8-A7DA-5530B8515AB9}" destId="{BAFAF192-B512-45AB-8E74-065F60F1BD65}" srcOrd="1" destOrd="0" presId="urn:microsoft.com/office/officeart/2005/8/layout/chevron2"/>
    <dgm:cxn modelId="{D4883508-CB61-4D6F-A883-563351C06B0B}" type="presParOf" srcId="{1E71BA52-FD9B-44AE-BE09-1DD9A29DD305}" destId="{D4BAEFBE-47B1-4DAB-AFF7-BB8D31AEE927}" srcOrd="1" destOrd="0" presId="urn:microsoft.com/office/officeart/2005/8/layout/chevron2"/>
    <dgm:cxn modelId="{2F3B39DF-24C2-49CA-B1E9-A6AC9D37999A}" type="presParOf" srcId="{1E71BA52-FD9B-44AE-BE09-1DD9A29DD305}" destId="{DDC23303-C396-46A0-93A2-283C0BF66A96}" srcOrd="2" destOrd="0" presId="urn:microsoft.com/office/officeart/2005/8/layout/chevron2"/>
    <dgm:cxn modelId="{BBE29E64-0DC3-4395-9625-E215530EF25D}" type="presParOf" srcId="{DDC23303-C396-46A0-93A2-283C0BF66A96}" destId="{1192E21B-C653-4F03-851C-48998C192243}" srcOrd="0" destOrd="0" presId="urn:microsoft.com/office/officeart/2005/8/layout/chevron2"/>
    <dgm:cxn modelId="{8CB900B7-0B6F-4D88-BB63-9EA4025736C1}" type="presParOf" srcId="{DDC23303-C396-46A0-93A2-283C0BF66A96}" destId="{0703EA8E-FC9C-4A2C-9262-F0AE7E3992B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529A56-6809-4773-863D-950F43D081C7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76ECE0-3E6C-4732-BA94-FA70D77D27FB}">
      <dgm:prSet phldrT="[Text]"/>
      <dgm:spPr/>
      <dgm:t>
        <a:bodyPr/>
        <a:lstStyle/>
        <a:p>
          <a:r>
            <a:rPr lang="en-US" dirty="0" smtClean="0"/>
            <a:t>Process</a:t>
          </a:r>
          <a:endParaRPr lang="en-US" dirty="0"/>
        </a:p>
      </dgm:t>
    </dgm:pt>
    <dgm:pt modelId="{6A0B4B40-3795-4633-8E8C-32014AAD0676}" type="parTrans" cxnId="{08ED67A5-A1B7-4B55-863B-6E8C3B4E8392}">
      <dgm:prSet/>
      <dgm:spPr/>
      <dgm:t>
        <a:bodyPr/>
        <a:lstStyle/>
        <a:p>
          <a:endParaRPr lang="en-US"/>
        </a:p>
      </dgm:t>
    </dgm:pt>
    <dgm:pt modelId="{BA596ECB-812E-4B37-824F-2FB685DC60F0}" type="sibTrans" cxnId="{08ED67A5-A1B7-4B55-863B-6E8C3B4E8392}">
      <dgm:prSet/>
      <dgm:spPr/>
      <dgm:t>
        <a:bodyPr/>
        <a:lstStyle/>
        <a:p>
          <a:endParaRPr lang="en-US"/>
        </a:p>
      </dgm:t>
    </dgm:pt>
    <dgm:pt modelId="{B2EE6981-CED3-4FE1-9D60-57B5CC9FAFCF}">
      <dgm:prSet phldrT="[Text]"/>
      <dgm:spPr/>
      <dgm:t>
        <a:bodyPr/>
        <a:lstStyle/>
        <a:p>
          <a:r>
            <a:rPr lang="en-US" dirty="0" smtClean="0"/>
            <a:t>Training</a:t>
          </a:r>
          <a:endParaRPr lang="en-US" dirty="0"/>
        </a:p>
      </dgm:t>
    </dgm:pt>
    <dgm:pt modelId="{0DB60276-AF7F-437D-A1D1-E3056D28738A}" type="parTrans" cxnId="{F66C8DED-9B76-4DC8-BC98-835DCBD0E02B}">
      <dgm:prSet/>
      <dgm:spPr/>
      <dgm:t>
        <a:bodyPr/>
        <a:lstStyle/>
        <a:p>
          <a:endParaRPr lang="en-US"/>
        </a:p>
      </dgm:t>
    </dgm:pt>
    <dgm:pt modelId="{878C30E7-BA08-4C01-84CF-2332275227BD}" type="sibTrans" cxnId="{F66C8DED-9B76-4DC8-BC98-835DCBD0E02B}">
      <dgm:prSet/>
      <dgm:spPr/>
      <dgm:t>
        <a:bodyPr/>
        <a:lstStyle/>
        <a:p>
          <a:endParaRPr lang="en-US"/>
        </a:p>
      </dgm:t>
    </dgm:pt>
    <dgm:pt modelId="{4A59B680-8A0D-4F0F-913B-931248B52134}">
      <dgm:prSet phldrT="[Text]"/>
      <dgm:spPr/>
      <dgm:t>
        <a:bodyPr/>
        <a:lstStyle/>
        <a:p>
          <a:r>
            <a:rPr lang="en-US" dirty="0" smtClean="0"/>
            <a:t>Prediction</a:t>
          </a:r>
          <a:endParaRPr lang="en-US" dirty="0"/>
        </a:p>
      </dgm:t>
    </dgm:pt>
    <dgm:pt modelId="{F4A77B8F-E14A-4D5C-B635-AC3B97AEAFAB}" type="parTrans" cxnId="{7EF30EF4-8727-494A-BE58-65AF1C161632}">
      <dgm:prSet/>
      <dgm:spPr/>
      <dgm:t>
        <a:bodyPr/>
        <a:lstStyle/>
        <a:p>
          <a:endParaRPr lang="en-US"/>
        </a:p>
      </dgm:t>
    </dgm:pt>
    <dgm:pt modelId="{5294493C-F612-4BAF-B600-A2BE33E6D706}" type="sibTrans" cxnId="{7EF30EF4-8727-494A-BE58-65AF1C161632}">
      <dgm:prSet/>
      <dgm:spPr/>
      <dgm:t>
        <a:bodyPr/>
        <a:lstStyle/>
        <a:p>
          <a:endParaRPr lang="en-US"/>
        </a:p>
      </dgm:t>
    </dgm:pt>
    <dgm:pt modelId="{C5AB5EA1-8E06-48E6-B244-0ADD6BD5ACC3}">
      <dgm:prSet phldrT="[Text]"/>
      <dgm:spPr/>
      <dgm:t>
        <a:bodyPr/>
        <a:lstStyle/>
        <a:p>
          <a:r>
            <a:rPr lang="en-US" dirty="0" smtClean="0"/>
            <a:t>Results</a:t>
          </a:r>
          <a:endParaRPr lang="en-US" dirty="0"/>
        </a:p>
      </dgm:t>
    </dgm:pt>
    <dgm:pt modelId="{26793CB4-A3A5-499F-BE3E-502259487C9F}" type="parTrans" cxnId="{E3B1412E-EA5A-46CF-A1DD-9C0894ACB746}">
      <dgm:prSet/>
      <dgm:spPr/>
      <dgm:t>
        <a:bodyPr/>
        <a:lstStyle/>
        <a:p>
          <a:endParaRPr lang="en-US"/>
        </a:p>
      </dgm:t>
    </dgm:pt>
    <dgm:pt modelId="{F1CFCC51-2AB1-4E70-8A91-14E009F20470}" type="sibTrans" cxnId="{E3B1412E-EA5A-46CF-A1DD-9C0894ACB746}">
      <dgm:prSet/>
      <dgm:spPr/>
      <dgm:t>
        <a:bodyPr/>
        <a:lstStyle/>
        <a:p>
          <a:endParaRPr lang="en-US"/>
        </a:p>
      </dgm:t>
    </dgm:pt>
    <dgm:pt modelId="{283CB339-E7F4-46C6-907E-D4AEA8129E16}">
      <dgm:prSet phldrT="[Text]"/>
      <dgm:spPr/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A78BF152-87A6-4C9A-9EBF-EDA979A14700}" type="parTrans" cxnId="{AF5003C3-A7A0-4DE4-A36B-C9BDB89BE59F}">
      <dgm:prSet/>
      <dgm:spPr/>
      <dgm:t>
        <a:bodyPr/>
        <a:lstStyle/>
        <a:p>
          <a:endParaRPr lang="en-US"/>
        </a:p>
      </dgm:t>
    </dgm:pt>
    <dgm:pt modelId="{21E4C085-06D9-4D1F-8D30-9144951AE392}" type="sibTrans" cxnId="{AF5003C3-A7A0-4DE4-A36B-C9BDB89BE59F}">
      <dgm:prSet/>
      <dgm:spPr/>
      <dgm:t>
        <a:bodyPr/>
        <a:lstStyle/>
        <a:p>
          <a:endParaRPr lang="en-US"/>
        </a:p>
      </dgm:t>
    </dgm:pt>
    <dgm:pt modelId="{629FCC42-4093-42A0-B93D-972F3E7A3EB7}">
      <dgm:prSet phldrT="[Text]"/>
      <dgm:spPr/>
      <dgm:t>
        <a:bodyPr/>
        <a:lstStyle/>
        <a:p>
          <a:r>
            <a:rPr lang="en-US" dirty="0" smtClean="0"/>
            <a:t>Accuracy</a:t>
          </a:r>
          <a:endParaRPr lang="en-US" dirty="0"/>
        </a:p>
      </dgm:t>
    </dgm:pt>
    <dgm:pt modelId="{D630B67C-D74C-41C5-8208-806474470D99}" type="parTrans" cxnId="{4156292F-B692-4F16-9288-B9279D889055}">
      <dgm:prSet/>
      <dgm:spPr/>
      <dgm:t>
        <a:bodyPr/>
        <a:lstStyle/>
        <a:p>
          <a:endParaRPr lang="en-US"/>
        </a:p>
      </dgm:t>
    </dgm:pt>
    <dgm:pt modelId="{96B638AD-6216-4391-95AF-1206191BAB1B}" type="sibTrans" cxnId="{4156292F-B692-4F16-9288-B9279D889055}">
      <dgm:prSet/>
      <dgm:spPr/>
      <dgm:t>
        <a:bodyPr/>
        <a:lstStyle/>
        <a:p>
          <a:endParaRPr lang="en-US"/>
        </a:p>
      </dgm:t>
    </dgm:pt>
    <dgm:pt modelId="{4AC73AA9-1E44-4A20-9D72-9D0F0D1AFEA0}" type="pres">
      <dgm:prSet presAssocID="{1E529A56-6809-4773-863D-950F43D081C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A20D1D-EBA5-4552-882B-C1B4A155A936}" type="pres">
      <dgm:prSet presAssocID="{BD76ECE0-3E6C-4732-BA94-FA70D77D27FB}" presName="composite" presStyleCnt="0"/>
      <dgm:spPr/>
    </dgm:pt>
    <dgm:pt modelId="{C5F66577-1F18-4C7C-BA36-408463CF692C}" type="pres">
      <dgm:prSet presAssocID="{BD76ECE0-3E6C-4732-BA94-FA70D77D27FB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72F0DA-B4BC-4B8C-B9C4-C83F663C3268}" type="pres">
      <dgm:prSet presAssocID="{BD76ECE0-3E6C-4732-BA94-FA70D77D27FB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C1DFFC-D8AA-4928-BE32-EE3C986490A0}" type="pres">
      <dgm:prSet presAssocID="{BA596ECB-812E-4B37-824F-2FB685DC60F0}" presName="sp" presStyleCnt="0"/>
      <dgm:spPr/>
    </dgm:pt>
    <dgm:pt modelId="{E531F38C-C145-401A-9FAA-08176D7B6FE2}" type="pres">
      <dgm:prSet presAssocID="{C5AB5EA1-8E06-48E6-B244-0ADD6BD5ACC3}" presName="composite" presStyleCnt="0"/>
      <dgm:spPr/>
    </dgm:pt>
    <dgm:pt modelId="{2917B278-23EC-4FDD-98B8-B81A69F8F99E}" type="pres">
      <dgm:prSet presAssocID="{C5AB5EA1-8E06-48E6-B244-0ADD6BD5ACC3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6FEB8C-6D65-45E5-A7A3-E1042B1B01D5}" type="pres">
      <dgm:prSet presAssocID="{C5AB5EA1-8E06-48E6-B244-0ADD6BD5ACC3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56292F-B692-4F16-9288-B9279D889055}" srcId="{C5AB5EA1-8E06-48E6-B244-0ADD6BD5ACC3}" destId="{629FCC42-4093-42A0-B93D-972F3E7A3EB7}" srcOrd="1" destOrd="0" parTransId="{D630B67C-D74C-41C5-8208-806474470D99}" sibTransId="{96B638AD-6216-4391-95AF-1206191BAB1B}"/>
    <dgm:cxn modelId="{CAC379E1-1DE1-4D38-A1C5-D7B61C6F30B3}" type="presOf" srcId="{629FCC42-4093-42A0-B93D-972F3E7A3EB7}" destId="{AA6FEB8C-6D65-45E5-A7A3-E1042B1B01D5}" srcOrd="0" destOrd="1" presId="urn:microsoft.com/office/officeart/2005/8/layout/chevron2"/>
    <dgm:cxn modelId="{7EF30EF4-8727-494A-BE58-65AF1C161632}" srcId="{BD76ECE0-3E6C-4732-BA94-FA70D77D27FB}" destId="{4A59B680-8A0D-4F0F-913B-931248B52134}" srcOrd="1" destOrd="0" parTransId="{F4A77B8F-E14A-4D5C-B635-AC3B97AEAFAB}" sibTransId="{5294493C-F612-4BAF-B600-A2BE33E6D706}"/>
    <dgm:cxn modelId="{F66C8DED-9B76-4DC8-BC98-835DCBD0E02B}" srcId="{BD76ECE0-3E6C-4732-BA94-FA70D77D27FB}" destId="{B2EE6981-CED3-4FE1-9D60-57B5CC9FAFCF}" srcOrd="0" destOrd="0" parTransId="{0DB60276-AF7F-437D-A1D1-E3056D28738A}" sibTransId="{878C30E7-BA08-4C01-84CF-2332275227BD}"/>
    <dgm:cxn modelId="{E3B1412E-EA5A-46CF-A1DD-9C0894ACB746}" srcId="{1E529A56-6809-4773-863D-950F43D081C7}" destId="{C5AB5EA1-8E06-48E6-B244-0ADD6BD5ACC3}" srcOrd="1" destOrd="0" parTransId="{26793CB4-A3A5-499F-BE3E-502259487C9F}" sibTransId="{F1CFCC51-2AB1-4E70-8A91-14E009F20470}"/>
    <dgm:cxn modelId="{AF5003C3-A7A0-4DE4-A36B-C9BDB89BE59F}" srcId="{C5AB5EA1-8E06-48E6-B244-0ADD6BD5ACC3}" destId="{283CB339-E7F4-46C6-907E-D4AEA8129E16}" srcOrd="0" destOrd="0" parTransId="{A78BF152-87A6-4C9A-9EBF-EDA979A14700}" sibTransId="{21E4C085-06D9-4D1F-8D30-9144951AE392}"/>
    <dgm:cxn modelId="{80F5EA8A-8F44-4EBD-A8F4-7E610C370025}" type="presOf" srcId="{1E529A56-6809-4773-863D-950F43D081C7}" destId="{4AC73AA9-1E44-4A20-9D72-9D0F0D1AFEA0}" srcOrd="0" destOrd="0" presId="urn:microsoft.com/office/officeart/2005/8/layout/chevron2"/>
    <dgm:cxn modelId="{DF93201D-FE93-4BB1-BB46-2DC902385F92}" type="presOf" srcId="{283CB339-E7F4-46C6-907E-D4AEA8129E16}" destId="{AA6FEB8C-6D65-45E5-A7A3-E1042B1B01D5}" srcOrd="0" destOrd="0" presId="urn:microsoft.com/office/officeart/2005/8/layout/chevron2"/>
    <dgm:cxn modelId="{59EFA1B4-569F-4EE9-84EA-CB4E519D281C}" type="presOf" srcId="{BD76ECE0-3E6C-4732-BA94-FA70D77D27FB}" destId="{C5F66577-1F18-4C7C-BA36-408463CF692C}" srcOrd="0" destOrd="0" presId="urn:microsoft.com/office/officeart/2005/8/layout/chevron2"/>
    <dgm:cxn modelId="{7FE92CEF-EF4F-42CE-A097-07EA7FB71747}" type="presOf" srcId="{C5AB5EA1-8E06-48E6-B244-0ADD6BD5ACC3}" destId="{2917B278-23EC-4FDD-98B8-B81A69F8F99E}" srcOrd="0" destOrd="0" presId="urn:microsoft.com/office/officeart/2005/8/layout/chevron2"/>
    <dgm:cxn modelId="{08ED67A5-A1B7-4B55-863B-6E8C3B4E8392}" srcId="{1E529A56-6809-4773-863D-950F43D081C7}" destId="{BD76ECE0-3E6C-4732-BA94-FA70D77D27FB}" srcOrd="0" destOrd="0" parTransId="{6A0B4B40-3795-4633-8E8C-32014AAD0676}" sibTransId="{BA596ECB-812E-4B37-824F-2FB685DC60F0}"/>
    <dgm:cxn modelId="{5C3E69A8-E53A-43D1-9EB5-EB5D0252CDBC}" type="presOf" srcId="{B2EE6981-CED3-4FE1-9D60-57B5CC9FAFCF}" destId="{4372F0DA-B4BC-4B8C-B9C4-C83F663C3268}" srcOrd="0" destOrd="0" presId="urn:microsoft.com/office/officeart/2005/8/layout/chevron2"/>
    <dgm:cxn modelId="{5FF308B1-D3C1-4C48-AAF0-0A5567F105C2}" type="presOf" srcId="{4A59B680-8A0D-4F0F-913B-931248B52134}" destId="{4372F0DA-B4BC-4B8C-B9C4-C83F663C3268}" srcOrd="0" destOrd="1" presId="urn:microsoft.com/office/officeart/2005/8/layout/chevron2"/>
    <dgm:cxn modelId="{836327DA-518B-4214-A96E-939F730EF4F9}" type="presParOf" srcId="{4AC73AA9-1E44-4A20-9D72-9D0F0D1AFEA0}" destId="{D1A20D1D-EBA5-4552-882B-C1B4A155A936}" srcOrd="0" destOrd="0" presId="urn:microsoft.com/office/officeart/2005/8/layout/chevron2"/>
    <dgm:cxn modelId="{3EBCBD5C-EDCA-4A32-B9FC-7ABF295808C2}" type="presParOf" srcId="{D1A20D1D-EBA5-4552-882B-C1B4A155A936}" destId="{C5F66577-1F18-4C7C-BA36-408463CF692C}" srcOrd="0" destOrd="0" presId="urn:microsoft.com/office/officeart/2005/8/layout/chevron2"/>
    <dgm:cxn modelId="{9A827C89-7C69-4CB0-991A-842DD65A6172}" type="presParOf" srcId="{D1A20D1D-EBA5-4552-882B-C1B4A155A936}" destId="{4372F0DA-B4BC-4B8C-B9C4-C83F663C3268}" srcOrd="1" destOrd="0" presId="urn:microsoft.com/office/officeart/2005/8/layout/chevron2"/>
    <dgm:cxn modelId="{24C038BE-72C7-44B7-AFED-64FD918E29E6}" type="presParOf" srcId="{4AC73AA9-1E44-4A20-9D72-9D0F0D1AFEA0}" destId="{ABC1DFFC-D8AA-4928-BE32-EE3C986490A0}" srcOrd="1" destOrd="0" presId="urn:microsoft.com/office/officeart/2005/8/layout/chevron2"/>
    <dgm:cxn modelId="{FDE270B3-E608-46B4-A3C7-CF4127C2B381}" type="presParOf" srcId="{4AC73AA9-1E44-4A20-9D72-9D0F0D1AFEA0}" destId="{E531F38C-C145-401A-9FAA-08176D7B6FE2}" srcOrd="2" destOrd="0" presId="urn:microsoft.com/office/officeart/2005/8/layout/chevron2"/>
    <dgm:cxn modelId="{496DFDF8-3669-4AA5-8AAE-41A133A954E7}" type="presParOf" srcId="{E531F38C-C145-401A-9FAA-08176D7B6FE2}" destId="{2917B278-23EC-4FDD-98B8-B81A69F8F99E}" srcOrd="0" destOrd="0" presId="urn:microsoft.com/office/officeart/2005/8/layout/chevron2"/>
    <dgm:cxn modelId="{BA346DD3-0D45-4CC5-9859-B46E6655A195}" type="presParOf" srcId="{E531F38C-C145-401A-9FAA-08176D7B6FE2}" destId="{AA6FEB8C-6D65-45E5-A7A3-E1042B1B01D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08FC4E-712D-4649-BF73-2C4157F2E9D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08089F65-C94C-445F-8800-AE5C811BFC70}">
      <dgm:prSet phldrT="[Text]"/>
      <dgm:spPr/>
      <dgm:t>
        <a:bodyPr/>
        <a:lstStyle/>
        <a:p>
          <a:r>
            <a:rPr lang="en-US" dirty="0" smtClean="0"/>
            <a:t>Parking spots identified from  2D Image</a:t>
          </a:r>
          <a:endParaRPr lang="en-US" dirty="0"/>
        </a:p>
      </dgm:t>
    </dgm:pt>
    <dgm:pt modelId="{07C0D374-43D1-4C4D-8036-82A5EF822A89}" type="parTrans" cxnId="{16823801-5E45-4CC7-BBA3-44D31D7B6EB6}">
      <dgm:prSet/>
      <dgm:spPr/>
      <dgm:t>
        <a:bodyPr/>
        <a:lstStyle/>
        <a:p>
          <a:endParaRPr lang="en-US"/>
        </a:p>
      </dgm:t>
    </dgm:pt>
    <dgm:pt modelId="{B3ED8B7C-2FEC-4269-93EC-A593ED347BB3}" type="sibTrans" cxnId="{16823801-5E45-4CC7-BBA3-44D31D7B6EB6}">
      <dgm:prSet/>
      <dgm:spPr/>
      <dgm:t>
        <a:bodyPr/>
        <a:lstStyle/>
        <a:p>
          <a:endParaRPr lang="en-US"/>
        </a:p>
      </dgm:t>
    </dgm:pt>
    <dgm:pt modelId="{90D22F54-E855-4F1F-904C-96405BE3F1CB}">
      <dgm:prSet phldrT="[Text]"/>
      <dgm:spPr/>
      <dgm:t>
        <a:bodyPr/>
        <a:lstStyle/>
        <a:p>
          <a:r>
            <a:rPr lang="en-US" dirty="0" smtClean="0"/>
            <a:t>Occupied Parking slots identified from PCD file</a:t>
          </a:r>
          <a:endParaRPr lang="en-US" dirty="0"/>
        </a:p>
      </dgm:t>
    </dgm:pt>
    <dgm:pt modelId="{D589B92B-97BB-4519-8048-040770D46A85}" type="parTrans" cxnId="{BD213B2B-346A-44B8-B64E-37C9C0DE8446}">
      <dgm:prSet/>
      <dgm:spPr/>
      <dgm:t>
        <a:bodyPr/>
        <a:lstStyle/>
        <a:p>
          <a:endParaRPr lang="en-US"/>
        </a:p>
      </dgm:t>
    </dgm:pt>
    <dgm:pt modelId="{1CE75FA9-31B9-4E14-B2D9-C61A181563DA}" type="sibTrans" cxnId="{BD213B2B-346A-44B8-B64E-37C9C0DE8446}">
      <dgm:prSet/>
      <dgm:spPr/>
      <dgm:t>
        <a:bodyPr/>
        <a:lstStyle/>
        <a:p>
          <a:endParaRPr lang="en-US"/>
        </a:p>
      </dgm:t>
    </dgm:pt>
    <dgm:pt modelId="{6F39D817-957C-47B0-8CC0-EA9C8AA0AA5A}">
      <dgm:prSet phldrT="[Text]"/>
      <dgm:spPr/>
      <dgm:t>
        <a:bodyPr/>
        <a:lstStyle/>
        <a:p>
          <a:r>
            <a:rPr lang="en-US" dirty="0" smtClean="0"/>
            <a:t>Final Map</a:t>
          </a:r>
        </a:p>
        <a:p>
          <a:r>
            <a:rPr lang="en-US" dirty="0" smtClean="0"/>
            <a:t>(Parking and Vacant Spaces)</a:t>
          </a:r>
          <a:endParaRPr lang="en-US" dirty="0"/>
        </a:p>
      </dgm:t>
    </dgm:pt>
    <dgm:pt modelId="{9DC18313-8E55-4B5F-822E-7BEE1BE7C5E9}" type="parTrans" cxnId="{E126630C-7E70-4A6A-8E29-70C11B8856D9}">
      <dgm:prSet/>
      <dgm:spPr/>
      <dgm:t>
        <a:bodyPr/>
        <a:lstStyle/>
        <a:p>
          <a:endParaRPr lang="en-US"/>
        </a:p>
      </dgm:t>
    </dgm:pt>
    <dgm:pt modelId="{23D9C9E5-469B-4F49-89F5-134BED6602ED}" type="sibTrans" cxnId="{E126630C-7E70-4A6A-8E29-70C11B8856D9}">
      <dgm:prSet/>
      <dgm:spPr/>
      <dgm:t>
        <a:bodyPr/>
        <a:lstStyle/>
        <a:p>
          <a:endParaRPr lang="en-US"/>
        </a:p>
      </dgm:t>
    </dgm:pt>
    <dgm:pt modelId="{F22A3F5D-CA4C-4CEF-9710-A422824086D7}" type="pres">
      <dgm:prSet presAssocID="{E408FC4E-712D-4649-BF73-2C4157F2E9D0}" presName="CompostProcess" presStyleCnt="0">
        <dgm:presLayoutVars>
          <dgm:dir/>
          <dgm:resizeHandles val="exact"/>
        </dgm:presLayoutVars>
      </dgm:prSet>
      <dgm:spPr/>
    </dgm:pt>
    <dgm:pt modelId="{BD153059-E1AB-426A-A5C5-86B7C86D7333}" type="pres">
      <dgm:prSet presAssocID="{E408FC4E-712D-4649-BF73-2C4157F2E9D0}" presName="arrow" presStyleLbl="bgShp" presStyleIdx="0" presStyleCnt="1"/>
      <dgm:spPr/>
    </dgm:pt>
    <dgm:pt modelId="{2243E483-8D8F-4397-94C2-356E65FCE4D3}" type="pres">
      <dgm:prSet presAssocID="{E408FC4E-712D-4649-BF73-2C4157F2E9D0}" presName="linearProcess" presStyleCnt="0"/>
      <dgm:spPr/>
    </dgm:pt>
    <dgm:pt modelId="{E7F9FEBF-5D7D-46D2-9558-2AD36E573DFD}" type="pres">
      <dgm:prSet presAssocID="{08089F65-C94C-445F-8800-AE5C811BFC70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6A1534-0E6E-4FC0-9471-42065E560310}" type="pres">
      <dgm:prSet presAssocID="{B3ED8B7C-2FEC-4269-93EC-A593ED347BB3}" presName="sibTrans" presStyleCnt="0"/>
      <dgm:spPr/>
    </dgm:pt>
    <dgm:pt modelId="{96E89776-D654-4987-BE6D-C7E54DEB8567}" type="pres">
      <dgm:prSet presAssocID="{90D22F54-E855-4F1F-904C-96405BE3F1CB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BE2E56-57ED-4620-8A42-092A45B954C9}" type="pres">
      <dgm:prSet presAssocID="{1CE75FA9-31B9-4E14-B2D9-C61A181563DA}" presName="sibTrans" presStyleCnt="0"/>
      <dgm:spPr/>
    </dgm:pt>
    <dgm:pt modelId="{2642DBC9-789A-4259-9424-EEA6B3DEC2E6}" type="pres">
      <dgm:prSet presAssocID="{6F39D817-957C-47B0-8CC0-EA9C8AA0AA5A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213B2B-346A-44B8-B64E-37C9C0DE8446}" srcId="{E408FC4E-712D-4649-BF73-2C4157F2E9D0}" destId="{90D22F54-E855-4F1F-904C-96405BE3F1CB}" srcOrd="1" destOrd="0" parTransId="{D589B92B-97BB-4519-8048-040770D46A85}" sibTransId="{1CE75FA9-31B9-4E14-B2D9-C61A181563DA}"/>
    <dgm:cxn modelId="{19817D25-0C49-43D7-8340-FF301B845DFF}" type="presOf" srcId="{90D22F54-E855-4F1F-904C-96405BE3F1CB}" destId="{96E89776-D654-4987-BE6D-C7E54DEB8567}" srcOrd="0" destOrd="0" presId="urn:microsoft.com/office/officeart/2005/8/layout/hProcess9"/>
    <dgm:cxn modelId="{E126630C-7E70-4A6A-8E29-70C11B8856D9}" srcId="{E408FC4E-712D-4649-BF73-2C4157F2E9D0}" destId="{6F39D817-957C-47B0-8CC0-EA9C8AA0AA5A}" srcOrd="2" destOrd="0" parTransId="{9DC18313-8E55-4B5F-822E-7BEE1BE7C5E9}" sibTransId="{23D9C9E5-469B-4F49-89F5-134BED6602ED}"/>
    <dgm:cxn modelId="{6FFBD7A7-C8F7-409C-A02D-C509A984C193}" type="presOf" srcId="{6F39D817-957C-47B0-8CC0-EA9C8AA0AA5A}" destId="{2642DBC9-789A-4259-9424-EEA6B3DEC2E6}" srcOrd="0" destOrd="0" presId="urn:microsoft.com/office/officeart/2005/8/layout/hProcess9"/>
    <dgm:cxn modelId="{16823801-5E45-4CC7-BBA3-44D31D7B6EB6}" srcId="{E408FC4E-712D-4649-BF73-2C4157F2E9D0}" destId="{08089F65-C94C-445F-8800-AE5C811BFC70}" srcOrd="0" destOrd="0" parTransId="{07C0D374-43D1-4C4D-8036-82A5EF822A89}" sibTransId="{B3ED8B7C-2FEC-4269-93EC-A593ED347BB3}"/>
    <dgm:cxn modelId="{597F7E4C-41C5-46C4-8EA1-412B394820E0}" type="presOf" srcId="{E408FC4E-712D-4649-BF73-2C4157F2E9D0}" destId="{F22A3F5D-CA4C-4CEF-9710-A422824086D7}" srcOrd="0" destOrd="0" presId="urn:microsoft.com/office/officeart/2005/8/layout/hProcess9"/>
    <dgm:cxn modelId="{80CC87EB-A581-48BA-B797-77257F343799}" type="presOf" srcId="{08089F65-C94C-445F-8800-AE5C811BFC70}" destId="{E7F9FEBF-5D7D-46D2-9558-2AD36E573DFD}" srcOrd="0" destOrd="0" presId="urn:microsoft.com/office/officeart/2005/8/layout/hProcess9"/>
    <dgm:cxn modelId="{CD83E375-566D-48A2-A64F-C6D09895CE48}" type="presParOf" srcId="{F22A3F5D-CA4C-4CEF-9710-A422824086D7}" destId="{BD153059-E1AB-426A-A5C5-86B7C86D7333}" srcOrd="0" destOrd="0" presId="urn:microsoft.com/office/officeart/2005/8/layout/hProcess9"/>
    <dgm:cxn modelId="{189F95DE-0514-4394-8784-3A9B176A859B}" type="presParOf" srcId="{F22A3F5D-CA4C-4CEF-9710-A422824086D7}" destId="{2243E483-8D8F-4397-94C2-356E65FCE4D3}" srcOrd="1" destOrd="0" presId="urn:microsoft.com/office/officeart/2005/8/layout/hProcess9"/>
    <dgm:cxn modelId="{5134C517-C762-4438-BCBC-AE8D04A18F3E}" type="presParOf" srcId="{2243E483-8D8F-4397-94C2-356E65FCE4D3}" destId="{E7F9FEBF-5D7D-46D2-9558-2AD36E573DFD}" srcOrd="0" destOrd="0" presId="urn:microsoft.com/office/officeart/2005/8/layout/hProcess9"/>
    <dgm:cxn modelId="{0EEE0128-83EB-460A-8080-0B8CD5045E71}" type="presParOf" srcId="{2243E483-8D8F-4397-94C2-356E65FCE4D3}" destId="{166A1534-0E6E-4FC0-9471-42065E560310}" srcOrd="1" destOrd="0" presId="urn:microsoft.com/office/officeart/2005/8/layout/hProcess9"/>
    <dgm:cxn modelId="{B24E1252-4FC0-429C-B3C6-89445D15FC61}" type="presParOf" srcId="{2243E483-8D8F-4397-94C2-356E65FCE4D3}" destId="{96E89776-D654-4987-BE6D-C7E54DEB8567}" srcOrd="2" destOrd="0" presId="urn:microsoft.com/office/officeart/2005/8/layout/hProcess9"/>
    <dgm:cxn modelId="{E8114483-99C6-46C7-82C9-1237F0C64464}" type="presParOf" srcId="{2243E483-8D8F-4397-94C2-356E65FCE4D3}" destId="{8DBE2E56-57ED-4620-8A42-092A45B954C9}" srcOrd="3" destOrd="0" presId="urn:microsoft.com/office/officeart/2005/8/layout/hProcess9"/>
    <dgm:cxn modelId="{8877FB8A-5BE6-4C3A-B1C6-C9A0AF9B2DB2}" type="presParOf" srcId="{2243E483-8D8F-4397-94C2-356E65FCE4D3}" destId="{2642DBC9-789A-4259-9424-EEA6B3DEC2E6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BE1C70-1545-4EC6-92BA-A06772EE4AAA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0D3663-1366-480C-BBD1-E7DE3FBEC0F1}">
      <dgm:prSet phldrT="[Text]"/>
      <dgm:spPr/>
      <dgm:t>
        <a:bodyPr/>
        <a:lstStyle/>
        <a:p>
          <a:r>
            <a:rPr lang="en-US" dirty="0" smtClean="0"/>
            <a:t>Matching</a:t>
          </a:r>
          <a:endParaRPr lang="en-US" dirty="0"/>
        </a:p>
      </dgm:t>
    </dgm:pt>
    <dgm:pt modelId="{DA48E579-F10C-4E4E-BC64-1356D92B2713}" type="parTrans" cxnId="{5E73DECE-2754-4C1C-B825-34C1424C31EC}">
      <dgm:prSet/>
      <dgm:spPr/>
      <dgm:t>
        <a:bodyPr/>
        <a:lstStyle/>
        <a:p>
          <a:endParaRPr lang="en-US"/>
        </a:p>
      </dgm:t>
    </dgm:pt>
    <dgm:pt modelId="{72344E1A-E954-4E0E-AD8D-3E2D27E99836}" type="sibTrans" cxnId="{5E73DECE-2754-4C1C-B825-34C1424C31EC}">
      <dgm:prSet/>
      <dgm:spPr/>
      <dgm:t>
        <a:bodyPr/>
        <a:lstStyle/>
        <a:p>
          <a:endParaRPr lang="en-US"/>
        </a:p>
      </dgm:t>
    </dgm:pt>
    <dgm:pt modelId="{F7D206B3-0393-45EB-BF50-21D96D1FF260}">
      <dgm:prSet phldrT="[Text]"/>
      <dgm:spPr/>
      <dgm:t>
        <a:bodyPr/>
        <a:lstStyle/>
        <a:p>
          <a:r>
            <a:rPr lang="en-US" dirty="0" smtClean="0"/>
            <a:t>Possibilities of 2D and 3D data.</a:t>
          </a:r>
          <a:endParaRPr lang="en-US" dirty="0"/>
        </a:p>
      </dgm:t>
    </dgm:pt>
    <dgm:pt modelId="{90B7B264-E1CF-4C75-A050-6DF2FC7F11A6}" type="parTrans" cxnId="{51A0C26C-95E3-40A7-A1BD-7E185FFC8AD1}">
      <dgm:prSet/>
      <dgm:spPr/>
      <dgm:t>
        <a:bodyPr/>
        <a:lstStyle/>
        <a:p>
          <a:endParaRPr lang="en-US"/>
        </a:p>
      </dgm:t>
    </dgm:pt>
    <dgm:pt modelId="{29C588B1-FF63-454E-9D3F-4B46F6472E86}" type="sibTrans" cxnId="{51A0C26C-95E3-40A7-A1BD-7E185FFC8AD1}">
      <dgm:prSet/>
      <dgm:spPr/>
      <dgm:t>
        <a:bodyPr/>
        <a:lstStyle/>
        <a:p>
          <a:endParaRPr lang="en-US"/>
        </a:p>
      </dgm:t>
    </dgm:pt>
    <dgm:pt modelId="{7FE04A59-DFD5-47AA-9D22-CD3A2427BE3E}">
      <dgm:prSet phldrT="[Text]"/>
      <dgm:spPr/>
      <dgm:t>
        <a:bodyPr/>
        <a:lstStyle/>
        <a:p>
          <a:r>
            <a:rPr lang="en-US" dirty="0" smtClean="0"/>
            <a:t>Drawing</a:t>
          </a:r>
          <a:endParaRPr lang="en-US" dirty="0"/>
        </a:p>
      </dgm:t>
    </dgm:pt>
    <dgm:pt modelId="{9E195EEB-7AF0-47AA-9A41-0003959FDD64}" type="parTrans" cxnId="{8F19FFCB-6BAF-4F99-B8E7-F4C7430CF205}">
      <dgm:prSet/>
      <dgm:spPr/>
      <dgm:t>
        <a:bodyPr/>
        <a:lstStyle/>
        <a:p>
          <a:endParaRPr lang="en-US"/>
        </a:p>
      </dgm:t>
    </dgm:pt>
    <dgm:pt modelId="{C7569777-9FA1-46F5-A9D1-4ECF09447B35}" type="sibTrans" cxnId="{8F19FFCB-6BAF-4F99-B8E7-F4C7430CF205}">
      <dgm:prSet/>
      <dgm:spPr/>
      <dgm:t>
        <a:bodyPr/>
        <a:lstStyle/>
        <a:p>
          <a:endParaRPr lang="en-US"/>
        </a:p>
      </dgm:t>
    </dgm:pt>
    <dgm:pt modelId="{C0E05F9D-57B0-4651-9DF1-64EB4DC3B400}">
      <dgm:prSet phldrT="[Text]"/>
      <dgm:spPr/>
      <dgm:t>
        <a:bodyPr/>
        <a:lstStyle/>
        <a:p>
          <a:r>
            <a:rPr lang="en-US" dirty="0" smtClean="0"/>
            <a:t>Identifying Occupied Parking slots with the help of 3D data.</a:t>
          </a:r>
          <a:endParaRPr lang="en-US" dirty="0"/>
        </a:p>
      </dgm:t>
    </dgm:pt>
    <dgm:pt modelId="{09A6D253-B23E-4224-971E-964E7FC1D3E7}" type="parTrans" cxnId="{43A63725-272F-400F-B4D0-7264C38EF5AF}">
      <dgm:prSet/>
      <dgm:spPr/>
      <dgm:t>
        <a:bodyPr/>
        <a:lstStyle/>
        <a:p>
          <a:endParaRPr lang="en-US"/>
        </a:p>
      </dgm:t>
    </dgm:pt>
    <dgm:pt modelId="{DD5657E1-C712-4BE3-9171-D455583B0160}" type="sibTrans" cxnId="{43A63725-272F-400F-B4D0-7264C38EF5AF}">
      <dgm:prSet/>
      <dgm:spPr/>
      <dgm:t>
        <a:bodyPr/>
        <a:lstStyle/>
        <a:p>
          <a:endParaRPr lang="en-US"/>
        </a:p>
      </dgm:t>
    </dgm:pt>
    <dgm:pt modelId="{B6CB15A9-BB45-48B3-A6B3-EB2A1EC8C8F4}">
      <dgm:prSet phldrT="[Text]"/>
      <dgm:spPr/>
      <dgm:t>
        <a:bodyPr/>
        <a:lstStyle/>
        <a:p>
          <a:r>
            <a:rPr lang="en-US" dirty="0" smtClean="0"/>
            <a:t>Drawing final map.</a:t>
          </a:r>
          <a:endParaRPr lang="en-US" dirty="0"/>
        </a:p>
      </dgm:t>
    </dgm:pt>
    <dgm:pt modelId="{49E45312-D21C-4D72-AED0-010A737A1EA5}" type="parTrans" cxnId="{1B7A3DBE-3A35-46C9-9550-EB923E0D9803}">
      <dgm:prSet/>
      <dgm:spPr/>
      <dgm:t>
        <a:bodyPr/>
        <a:lstStyle/>
        <a:p>
          <a:endParaRPr lang="en-US"/>
        </a:p>
      </dgm:t>
    </dgm:pt>
    <dgm:pt modelId="{0D776F8A-DE96-45AC-8084-A87887DB8427}" type="sibTrans" cxnId="{1B7A3DBE-3A35-46C9-9550-EB923E0D9803}">
      <dgm:prSet/>
      <dgm:spPr/>
      <dgm:t>
        <a:bodyPr/>
        <a:lstStyle/>
        <a:p>
          <a:endParaRPr lang="en-US"/>
        </a:p>
      </dgm:t>
    </dgm:pt>
    <dgm:pt modelId="{B8FAD48C-1DDF-47D5-A6BB-1DC42ADEF050}" type="pres">
      <dgm:prSet presAssocID="{6CBE1C70-1545-4EC6-92BA-A06772EE4AA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9CB64C7-7FA0-4EB5-A9EC-0128BE842DDF}" type="pres">
      <dgm:prSet presAssocID="{C90D3663-1366-480C-BBD1-E7DE3FBEC0F1}" presName="composite" presStyleCnt="0"/>
      <dgm:spPr/>
    </dgm:pt>
    <dgm:pt modelId="{835C7D83-FD85-4032-931D-33C3B04BC326}" type="pres">
      <dgm:prSet presAssocID="{C90D3663-1366-480C-BBD1-E7DE3FBEC0F1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9605D4-560C-46D5-9641-38E624D68666}" type="pres">
      <dgm:prSet presAssocID="{C90D3663-1366-480C-BBD1-E7DE3FBEC0F1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BAE287-F8F6-4BAA-8B06-6B21D6DC9921}" type="pres">
      <dgm:prSet presAssocID="{72344E1A-E954-4E0E-AD8D-3E2D27E99836}" presName="sp" presStyleCnt="0"/>
      <dgm:spPr/>
    </dgm:pt>
    <dgm:pt modelId="{4076A6B8-7186-4946-8A92-1E990E3620C1}" type="pres">
      <dgm:prSet presAssocID="{7FE04A59-DFD5-47AA-9D22-CD3A2427BE3E}" presName="composite" presStyleCnt="0"/>
      <dgm:spPr/>
    </dgm:pt>
    <dgm:pt modelId="{28700A58-96CE-4B14-8935-7B79164444ED}" type="pres">
      <dgm:prSet presAssocID="{7FE04A59-DFD5-47AA-9D22-CD3A2427BE3E}" presName="parentText" presStyleLbl="alignNode1" presStyleIdx="1" presStyleCnt="2" custLinFactNeighborX="-4592" custLinFactNeighborY="-23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E72A04-0AD4-4C39-9DAA-9221870D6787}" type="pres">
      <dgm:prSet presAssocID="{7FE04A59-DFD5-47AA-9D22-CD3A2427BE3E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5BC93A-B2FB-47C3-9897-AC5899AB44A8}" type="presOf" srcId="{C0E05F9D-57B0-4651-9DF1-64EB4DC3B400}" destId="{E2E72A04-0AD4-4C39-9DAA-9221870D6787}" srcOrd="0" destOrd="0" presId="urn:microsoft.com/office/officeart/2005/8/layout/chevron2"/>
    <dgm:cxn modelId="{43A63725-272F-400F-B4D0-7264C38EF5AF}" srcId="{7FE04A59-DFD5-47AA-9D22-CD3A2427BE3E}" destId="{C0E05F9D-57B0-4651-9DF1-64EB4DC3B400}" srcOrd="0" destOrd="0" parTransId="{09A6D253-B23E-4224-971E-964E7FC1D3E7}" sibTransId="{DD5657E1-C712-4BE3-9171-D455583B0160}"/>
    <dgm:cxn modelId="{51A0C26C-95E3-40A7-A1BD-7E185FFC8AD1}" srcId="{C90D3663-1366-480C-BBD1-E7DE3FBEC0F1}" destId="{F7D206B3-0393-45EB-BF50-21D96D1FF260}" srcOrd="0" destOrd="0" parTransId="{90B7B264-E1CF-4C75-A050-6DF2FC7F11A6}" sibTransId="{29C588B1-FF63-454E-9D3F-4B46F6472E86}"/>
    <dgm:cxn modelId="{1418B58B-7076-4B08-844A-DB578EA49E00}" type="presOf" srcId="{C90D3663-1366-480C-BBD1-E7DE3FBEC0F1}" destId="{835C7D83-FD85-4032-931D-33C3B04BC326}" srcOrd="0" destOrd="0" presId="urn:microsoft.com/office/officeart/2005/8/layout/chevron2"/>
    <dgm:cxn modelId="{5F275C4F-CA7C-48D6-8D3D-58C1963EC509}" type="presOf" srcId="{7FE04A59-DFD5-47AA-9D22-CD3A2427BE3E}" destId="{28700A58-96CE-4B14-8935-7B79164444ED}" srcOrd="0" destOrd="0" presId="urn:microsoft.com/office/officeart/2005/8/layout/chevron2"/>
    <dgm:cxn modelId="{96650E76-1F33-416E-BDD3-1CD7606FCD77}" type="presOf" srcId="{6CBE1C70-1545-4EC6-92BA-A06772EE4AAA}" destId="{B8FAD48C-1DDF-47D5-A6BB-1DC42ADEF050}" srcOrd="0" destOrd="0" presId="urn:microsoft.com/office/officeart/2005/8/layout/chevron2"/>
    <dgm:cxn modelId="{8F19FFCB-6BAF-4F99-B8E7-F4C7430CF205}" srcId="{6CBE1C70-1545-4EC6-92BA-A06772EE4AAA}" destId="{7FE04A59-DFD5-47AA-9D22-CD3A2427BE3E}" srcOrd="1" destOrd="0" parTransId="{9E195EEB-7AF0-47AA-9A41-0003959FDD64}" sibTransId="{C7569777-9FA1-46F5-A9D1-4ECF09447B35}"/>
    <dgm:cxn modelId="{02FB6F7A-4F20-4CD9-B6D3-918763236019}" type="presOf" srcId="{F7D206B3-0393-45EB-BF50-21D96D1FF260}" destId="{929605D4-560C-46D5-9641-38E624D68666}" srcOrd="0" destOrd="0" presId="urn:microsoft.com/office/officeart/2005/8/layout/chevron2"/>
    <dgm:cxn modelId="{5E73DECE-2754-4C1C-B825-34C1424C31EC}" srcId="{6CBE1C70-1545-4EC6-92BA-A06772EE4AAA}" destId="{C90D3663-1366-480C-BBD1-E7DE3FBEC0F1}" srcOrd="0" destOrd="0" parTransId="{DA48E579-F10C-4E4E-BC64-1356D92B2713}" sibTransId="{72344E1A-E954-4E0E-AD8D-3E2D27E99836}"/>
    <dgm:cxn modelId="{18AEBA71-35E1-41FA-8496-0C12D8625F61}" type="presOf" srcId="{B6CB15A9-BB45-48B3-A6B3-EB2A1EC8C8F4}" destId="{E2E72A04-0AD4-4C39-9DAA-9221870D6787}" srcOrd="0" destOrd="1" presId="urn:microsoft.com/office/officeart/2005/8/layout/chevron2"/>
    <dgm:cxn modelId="{1B7A3DBE-3A35-46C9-9550-EB923E0D9803}" srcId="{7FE04A59-DFD5-47AA-9D22-CD3A2427BE3E}" destId="{B6CB15A9-BB45-48B3-A6B3-EB2A1EC8C8F4}" srcOrd="1" destOrd="0" parTransId="{49E45312-D21C-4D72-AED0-010A737A1EA5}" sibTransId="{0D776F8A-DE96-45AC-8084-A87887DB8427}"/>
    <dgm:cxn modelId="{7248CE42-D2BE-40A1-9394-967FD8D6DBF3}" type="presParOf" srcId="{B8FAD48C-1DDF-47D5-A6BB-1DC42ADEF050}" destId="{C9CB64C7-7FA0-4EB5-A9EC-0128BE842DDF}" srcOrd="0" destOrd="0" presId="urn:microsoft.com/office/officeart/2005/8/layout/chevron2"/>
    <dgm:cxn modelId="{460B9627-86D3-4C18-951B-3641A5E7DC6A}" type="presParOf" srcId="{C9CB64C7-7FA0-4EB5-A9EC-0128BE842DDF}" destId="{835C7D83-FD85-4032-931D-33C3B04BC326}" srcOrd="0" destOrd="0" presId="urn:microsoft.com/office/officeart/2005/8/layout/chevron2"/>
    <dgm:cxn modelId="{3325C2DD-9CB4-4B04-9144-A030A2A0188D}" type="presParOf" srcId="{C9CB64C7-7FA0-4EB5-A9EC-0128BE842DDF}" destId="{929605D4-560C-46D5-9641-38E624D68666}" srcOrd="1" destOrd="0" presId="urn:microsoft.com/office/officeart/2005/8/layout/chevron2"/>
    <dgm:cxn modelId="{2B66759D-BBC5-4683-B954-16BCC1994925}" type="presParOf" srcId="{B8FAD48C-1DDF-47D5-A6BB-1DC42ADEF050}" destId="{94BAE287-F8F6-4BAA-8B06-6B21D6DC9921}" srcOrd="1" destOrd="0" presId="urn:microsoft.com/office/officeart/2005/8/layout/chevron2"/>
    <dgm:cxn modelId="{E71BFC5D-C881-414C-BBC0-B00E5EDECE56}" type="presParOf" srcId="{B8FAD48C-1DDF-47D5-A6BB-1DC42ADEF050}" destId="{4076A6B8-7186-4946-8A92-1E990E3620C1}" srcOrd="2" destOrd="0" presId="urn:microsoft.com/office/officeart/2005/8/layout/chevron2"/>
    <dgm:cxn modelId="{8AD3E9CC-DEEB-4519-A6DE-D66B68F9A967}" type="presParOf" srcId="{4076A6B8-7186-4946-8A92-1E990E3620C1}" destId="{28700A58-96CE-4B14-8935-7B79164444ED}" srcOrd="0" destOrd="0" presId="urn:microsoft.com/office/officeart/2005/8/layout/chevron2"/>
    <dgm:cxn modelId="{28B2479F-A244-4C16-8E39-D6CDF8568B14}" type="presParOf" srcId="{4076A6B8-7186-4946-8A92-1E990E3620C1}" destId="{E2E72A04-0AD4-4C39-9DAA-9221870D678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E249A1-0639-4B74-8A42-D928934347E0}">
      <dsp:nvSpPr>
        <dsp:cNvPr id="0" name=""/>
        <dsp:cNvSpPr/>
      </dsp:nvSpPr>
      <dsp:spPr>
        <a:xfrm>
          <a:off x="0" y="1090976"/>
          <a:ext cx="2368153" cy="726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</a:rPr>
            <a:t>Object Detection</a:t>
          </a:r>
          <a:endParaRPr lang="en-US" sz="2000" kern="1200" dirty="0"/>
        </a:p>
      </dsp:txBody>
      <dsp:txXfrm>
        <a:off x="0" y="1090976"/>
        <a:ext cx="2368153" cy="726824"/>
      </dsp:txXfrm>
    </dsp:sp>
    <dsp:sp modelId="{EAD07DBA-33BA-45B3-B681-4D1C9E6EC1CF}">
      <dsp:nvSpPr>
        <dsp:cNvPr id="0" name=""/>
        <dsp:cNvSpPr/>
      </dsp:nvSpPr>
      <dsp:spPr>
        <a:xfrm>
          <a:off x="2428" y="1867123"/>
          <a:ext cx="2368153" cy="14548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/>
              </a:solidFill>
            </a:rPr>
            <a:t>Clustering Methods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/>
              </a:solidFill>
            </a:rPr>
            <a:t>Identifying Threshold Values</a:t>
          </a:r>
          <a:endParaRPr lang="en-US" sz="2000" kern="1200" dirty="0"/>
        </a:p>
      </dsp:txBody>
      <dsp:txXfrm>
        <a:off x="2428" y="1867123"/>
        <a:ext cx="2368153" cy="1454849"/>
      </dsp:txXfrm>
    </dsp:sp>
    <dsp:sp modelId="{9C7CB119-D76B-4461-B2E6-55E1210DBFCA}">
      <dsp:nvSpPr>
        <dsp:cNvPr id="0" name=""/>
        <dsp:cNvSpPr/>
      </dsp:nvSpPr>
      <dsp:spPr>
        <a:xfrm>
          <a:off x="2702123" y="1140298"/>
          <a:ext cx="2368153" cy="726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</a:rPr>
            <a:t>Applying Supervised Learning</a:t>
          </a:r>
          <a:endParaRPr lang="en-US" sz="2000" kern="1200" dirty="0"/>
        </a:p>
      </dsp:txBody>
      <dsp:txXfrm>
        <a:off x="2702123" y="1140298"/>
        <a:ext cx="2368153" cy="726824"/>
      </dsp:txXfrm>
    </dsp:sp>
    <dsp:sp modelId="{D6BC7FE6-D8A2-4F5B-BDB0-5C58079D2996}">
      <dsp:nvSpPr>
        <dsp:cNvPr id="0" name=""/>
        <dsp:cNvSpPr/>
      </dsp:nvSpPr>
      <dsp:spPr>
        <a:xfrm>
          <a:off x="2667003" y="1879606"/>
          <a:ext cx="2368153" cy="14548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solidFill>
                <a:schemeClr val="bg1"/>
              </a:solidFill>
            </a:rPr>
            <a:t>Logistic Regression </a:t>
          </a:r>
          <a:endParaRPr lang="en-US" sz="2000" kern="1200" dirty="0"/>
        </a:p>
      </dsp:txBody>
      <dsp:txXfrm>
        <a:off x="2667003" y="1879606"/>
        <a:ext cx="2368153" cy="1454849"/>
      </dsp:txXfrm>
    </dsp:sp>
    <dsp:sp modelId="{FF826367-A0A6-4529-A697-EC1238D7DA7C}">
      <dsp:nvSpPr>
        <dsp:cNvPr id="0" name=""/>
        <dsp:cNvSpPr/>
      </dsp:nvSpPr>
      <dsp:spPr>
        <a:xfrm>
          <a:off x="5401818" y="1140298"/>
          <a:ext cx="2368153" cy="726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bg1"/>
              </a:solidFill>
            </a:rPr>
            <a:t>Combining 2D and 3D data</a:t>
          </a:r>
          <a:endParaRPr lang="en-US" sz="2000" kern="1200" dirty="0"/>
        </a:p>
      </dsp:txBody>
      <dsp:txXfrm>
        <a:off x="5401818" y="1140298"/>
        <a:ext cx="2368153" cy="726824"/>
      </dsp:txXfrm>
    </dsp:sp>
    <dsp:sp modelId="{6BBD6F34-B035-45C7-A3D7-1DC03D232841}">
      <dsp:nvSpPr>
        <dsp:cNvPr id="0" name=""/>
        <dsp:cNvSpPr/>
      </dsp:nvSpPr>
      <dsp:spPr>
        <a:xfrm>
          <a:off x="5401818" y="1867123"/>
          <a:ext cx="2368153" cy="14548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Matching 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Drawing</a:t>
          </a:r>
          <a:endParaRPr lang="en-US" sz="2000" kern="1200" dirty="0"/>
        </a:p>
      </dsp:txBody>
      <dsp:txXfrm>
        <a:off x="5401818" y="1867123"/>
        <a:ext cx="2368153" cy="14548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8EAB7-1DE1-4A0A-8FEA-8E6B5701956B}">
      <dsp:nvSpPr>
        <dsp:cNvPr id="0" name=""/>
        <dsp:cNvSpPr/>
      </dsp:nvSpPr>
      <dsp:spPr>
        <a:xfrm rot="5400000">
          <a:off x="-355587" y="358431"/>
          <a:ext cx="2370581" cy="16594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Clustering Methods</a:t>
          </a:r>
          <a:endParaRPr lang="en-US" sz="2400" kern="1200" dirty="0"/>
        </a:p>
      </dsp:txBody>
      <dsp:txXfrm rot="-5400000">
        <a:off x="1" y="832548"/>
        <a:ext cx="1659407" cy="711174"/>
      </dsp:txXfrm>
    </dsp:sp>
    <dsp:sp modelId="{BAFAF192-B512-45AB-8E74-065F60F1BD65}">
      <dsp:nvSpPr>
        <dsp:cNvPr id="0" name=""/>
        <dsp:cNvSpPr/>
      </dsp:nvSpPr>
      <dsp:spPr>
        <a:xfrm rot="5400000">
          <a:off x="3945464" y="-2283213"/>
          <a:ext cx="1540878" cy="61129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b="0" kern="1200" dirty="0" smtClean="0">
              <a:solidFill>
                <a:schemeClr val="bg1"/>
              </a:solidFill>
            </a:rPr>
            <a:t>Euclidean Cluster Extraction</a:t>
          </a:r>
          <a:endParaRPr lang="en-US" sz="3500" b="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b="0" kern="1200" dirty="0" smtClean="0">
              <a:solidFill>
                <a:schemeClr val="bg1"/>
              </a:solidFill>
            </a:rPr>
            <a:t>Region Growing Segmentation</a:t>
          </a:r>
          <a:endParaRPr lang="en-US" sz="3500" b="0" kern="1200" dirty="0"/>
        </a:p>
      </dsp:txBody>
      <dsp:txXfrm rot="-5400000">
        <a:off x="1659408" y="78062"/>
        <a:ext cx="6037773" cy="1390440"/>
      </dsp:txXfrm>
    </dsp:sp>
    <dsp:sp modelId="{1192E21B-C653-4F03-851C-48998C192243}">
      <dsp:nvSpPr>
        <dsp:cNvPr id="0" name=""/>
        <dsp:cNvSpPr/>
      </dsp:nvSpPr>
      <dsp:spPr>
        <a:xfrm rot="5400000">
          <a:off x="-355587" y="2444433"/>
          <a:ext cx="2370581" cy="16594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</a:rPr>
            <a:t>Identifying Threshold </a:t>
          </a:r>
          <a:endParaRPr lang="en-US" sz="2400" kern="1200" dirty="0"/>
        </a:p>
      </dsp:txBody>
      <dsp:txXfrm rot="-5400000">
        <a:off x="1" y="2918550"/>
        <a:ext cx="1659407" cy="711174"/>
      </dsp:txXfrm>
    </dsp:sp>
    <dsp:sp modelId="{0703EA8E-FC9C-4A2C-9262-F0AE7E3992B5}">
      <dsp:nvSpPr>
        <dsp:cNvPr id="0" name=""/>
        <dsp:cNvSpPr/>
      </dsp:nvSpPr>
      <dsp:spPr>
        <a:xfrm rot="5400000">
          <a:off x="3945464" y="-197211"/>
          <a:ext cx="1540878" cy="61129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/>
            <a:t>Manual feature(s) detection</a:t>
          </a:r>
          <a:endParaRPr lang="en-US" sz="3500" kern="1200" dirty="0"/>
        </a:p>
      </dsp:txBody>
      <dsp:txXfrm rot="-5400000">
        <a:off x="1659408" y="2164064"/>
        <a:ext cx="6037773" cy="13904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F66577-1F18-4C7C-BA36-408463CF692C}">
      <dsp:nvSpPr>
        <dsp:cNvPr id="0" name=""/>
        <dsp:cNvSpPr/>
      </dsp:nvSpPr>
      <dsp:spPr>
        <a:xfrm rot="5400000">
          <a:off x="-355587" y="358431"/>
          <a:ext cx="2370581" cy="16594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Process</a:t>
          </a:r>
          <a:endParaRPr lang="en-US" sz="4100" kern="1200" dirty="0"/>
        </a:p>
      </dsp:txBody>
      <dsp:txXfrm rot="-5400000">
        <a:off x="1" y="832548"/>
        <a:ext cx="1659407" cy="711174"/>
      </dsp:txXfrm>
    </dsp:sp>
    <dsp:sp modelId="{4372F0DA-B4BC-4B8C-B9C4-C83F663C3268}">
      <dsp:nvSpPr>
        <dsp:cNvPr id="0" name=""/>
        <dsp:cNvSpPr/>
      </dsp:nvSpPr>
      <dsp:spPr>
        <a:xfrm rot="5400000">
          <a:off x="3945464" y="-2283213"/>
          <a:ext cx="1540878" cy="61129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27940" rIns="27940" bIns="27940" numCol="1" spcCol="1270" anchor="ctr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400" kern="1200" dirty="0" smtClean="0"/>
            <a:t>Training</a:t>
          </a:r>
          <a:endParaRPr lang="en-US" sz="4400" kern="1200" dirty="0"/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400" kern="1200" dirty="0" smtClean="0"/>
            <a:t>Prediction</a:t>
          </a:r>
          <a:endParaRPr lang="en-US" sz="4400" kern="1200" dirty="0"/>
        </a:p>
      </dsp:txBody>
      <dsp:txXfrm rot="-5400000">
        <a:off x="1659408" y="78062"/>
        <a:ext cx="6037773" cy="1390440"/>
      </dsp:txXfrm>
    </dsp:sp>
    <dsp:sp modelId="{2917B278-23EC-4FDD-98B8-B81A69F8F99E}">
      <dsp:nvSpPr>
        <dsp:cNvPr id="0" name=""/>
        <dsp:cNvSpPr/>
      </dsp:nvSpPr>
      <dsp:spPr>
        <a:xfrm rot="5400000">
          <a:off x="-355587" y="2444433"/>
          <a:ext cx="2370581" cy="16594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Results</a:t>
          </a:r>
          <a:endParaRPr lang="en-US" sz="4100" kern="1200" dirty="0"/>
        </a:p>
      </dsp:txBody>
      <dsp:txXfrm rot="-5400000">
        <a:off x="1" y="2918550"/>
        <a:ext cx="1659407" cy="711174"/>
      </dsp:txXfrm>
    </dsp:sp>
    <dsp:sp modelId="{AA6FEB8C-6D65-45E5-A7A3-E1042B1B01D5}">
      <dsp:nvSpPr>
        <dsp:cNvPr id="0" name=""/>
        <dsp:cNvSpPr/>
      </dsp:nvSpPr>
      <dsp:spPr>
        <a:xfrm rot="5400000">
          <a:off x="3945464" y="-197211"/>
          <a:ext cx="1540878" cy="61129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27940" rIns="27940" bIns="27940" numCol="1" spcCol="1270" anchor="ctr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400" kern="1200" dirty="0" smtClean="0"/>
            <a:t>Output</a:t>
          </a:r>
          <a:endParaRPr lang="en-US" sz="4400" kern="1200" dirty="0"/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400" kern="1200" dirty="0" smtClean="0"/>
            <a:t>Accuracy</a:t>
          </a:r>
          <a:endParaRPr lang="en-US" sz="4400" kern="1200" dirty="0"/>
        </a:p>
      </dsp:txBody>
      <dsp:txXfrm rot="-5400000">
        <a:off x="1659408" y="2164064"/>
        <a:ext cx="6037773" cy="13904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53059-E1AB-426A-A5C5-86B7C86D7333}">
      <dsp:nvSpPr>
        <dsp:cNvPr id="0" name=""/>
        <dsp:cNvSpPr/>
      </dsp:nvSpPr>
      <dsp:spPr>
        <a:xfrm>
          <a:off x="582929" y="0"/>
          <a:ext cx="6606540" cy="446227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F9FEBF-5D7D-46D2-9558-2AD36E573DFD}">
      <dsp:nvSpPr>
        <dsp:cNvPr id="0" name=""/>
        <dsp:cNvSpPr/>
      </dsp:nvSpPr>
      <dsp:spPr>
        <a:xfrm>
          <a:off x="263381" y="1338681"/>
          <a:ext cx="2331720" cy="17849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Parking spots identified from  2D Image</a:t>
          </a:r>
          <a:endParaRPr lang="en-US" sz="2500" kern="1200" dirty="0"/>
        </a:p>
      </dsp:txBody>
      <dsp:txXfrm>
        <a:off x="350513" y="1425813"/>
        <a:ext cx="2157456" cy="1610644"/>
      </dsp:txXfrm>
    </dsp:sp>
    <dsp:sp modelId="{96E89776-D654-4987-BE6D-C7E54DEB8567}">
      <dsp:nvSpPr>
        <dsp:cNvPr id="0" name=""/>
        <dsp:cNvSpPr/>
      </dsp:nvSpPr>
      <dsp:spPr>
        <a:xfrm>
          <a:off x="2720340" y="1338681"/>
          <a:ext cx="2331720" cy="17849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Occupied Parking slots identified from PCD file</a:t>
          </a:r>
          <a:endParaRPr lang="en-US" sz="2500" kern="1200" dirty="0"/>
        </a:p>
      </dsp:txBody>
      <dsp:txXfrm>
        <a:off x="2807472" y="1425813"/>
        <a:ext cx="2157456" cy="1610644"/>
      </dsp:txXfrm>
    </dsp:sp>
    <dsp:sp modelId="{2642DBC9-789A-4259-9424-EEA6B3DEC2E6}">
      <dsp:nvSpPr>
        <dsp:cNvPr id="0" name=""/>
        <dsp:cNvSpPr/>
      </dsp:nvSpPr>
      <dsp:spPr>
        <a:xfrm>
          <a:off x="5177298" y="1338681"/>
          <a:ext cx="2331720" cy="17849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Final Map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(Parking and Vacant Spaces)</a:t>
          </a:r>
          <a:endParaRPr lang="en-US" sz="2500" kern="1200" dirty="0"/>
        </a:p>
      </dsp:txBody>
      <dsp:txXfrm>
        <a:off x="5264430" y="1425813"/>
        <a:ext cx="2157456" cy="16106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C7D83-FD85-4032-931D-33C3B04BC326}">
      <dsp:nvSpPr>
        <dsp:cNvPr id="0" name=""/>
        <dsp:cNvSpPr/>
      </dsp:nvSpPr>
      <dsp:spPr>
        <a:xfrm rot="5400000">
          <a:off x="-355587" y="358431"/>
          <a:ext cx="2370581" cy="16594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Matching</a:t>
          </a:r>
          <a:endParaRPr lang="en-US" sz="3300" kern="1200" dirty="0"/>
        </a:p>
      </dsp:txBody>
      <dsp:txXfrm rot="-5400000">
        <a:off x="1" y="832548"/>
        <a:ext cx="1659407" cy="711174"/>
      </dsp:txXfrm>
    </dsp:sp>
    <dsp:sp modelId="{929605D4-560C-46D5-9641-38E624D68666}">
      <dsp:nvSpPr>
        <dsp:cNvPr id="0" name=""/>
        <dsp:cNvSpPr/>
      </dsp:nvSpPr>
      <dsp:spPr>
        <a:xfrm rot="5400000">
          <a:off x="3945464" y="-2283213"/>
          <a:ext cx="1540878" cy="61129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Possibilities of 2D and 3D data.</a:t>
          </a:r>
          <a:endParaRPr lang="en-US" sz="3000" kern="1200" dirty="0"/>
        </a:p>
      </dsp:txBody>
      <dsp:txXfrm rot="-5400000">
        <a:off x="1659408" y="78062"/>
        <a:ext cx="6037773" cy="1390440"/>
      </dsp:txXfrm>
    </dsp:sp>
    <dsp:sp modelId="{28700A58-96CE-4B14-8935-7B79164444ED}">
      <dsp:nvSpPr>
        <dsp:cNvPr id="0" name=""/>
        <dsp:cNvSpPr/>
      </dsp:nvSpPr>
      <dsp:spPr>
        <a:xfrm rot="5400000">
          <a:off x="-355587" y="2387586"/>
          <a:ext cx="2370581" cy="16594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Drawing</a:t>
          </a:r>
          <a:endParaRPr lang="en-US" sz="3300" kern="1200" dirty="0"/>
        </a:p>
      </dsp:txBody>
      <dsp:txXfrm rot="-5400000">
        <a:off x="1" y="2861703"/>
        <a:ext cx="1659407" cy="711174"/>
      </dsp:txXfrm>
    </dsp:sp>
    <dsp:sp modelId="{E2E72A04-0AD4-4C39-9DAA-9221870D6787}">
      <dsp:nvSpPr>
        <dsp:cNvPr id="0" name=""/>
        <dsp:cNvSpPr/>
      </dsp:nvSpPr>
      <dsp:spPr>
        <a:xfrm rot="5400000">
          <a:off x="3945464" y="-197211"/>
          <a:ext cx="1540878" cy="61129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Identifying Occupied Parking slots with the help of 3D data.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Drawing final map.</a:t>
          </a:r>
          <a:endParaRPr lang="en-US" sz="3000" kern="1200" dirty="0"/>
        </a:p>
      </dsp:txBody>
      <dsp:txXfrm rot="-5400000">
        <a:off x="1659408" y="2164064"/>
        <a:ext cx="6037773" cy="1390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7/21/2015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pPr/>
              <a:t>7/21/2015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ointclouds.org/1.7.0/classpcl_1_1_sample_consensus_model_plane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mathworld.wolfram.com/HessianNormalForm.html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ointclouds.org/1.7.0/classpcl_1_1_sample_consensus_model_plane.html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mathworld.wolfram.com/HessianNormalForm.html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stic_classification" TargetMode="External"/><Relationship Id="rId7" Type="http://schemas.openxmlformats.org/officeDocument/2006/relationships/hyperlink" Target="https://en.wikipedia.org/wiki/Economics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Discrete_choice" TargetMode="External"/><Relationship Id="rId5" Type="http://schemas.openxmlformats.org/officeDocument/2006/relationships/hyperlink" Target="https://en.wikipedia.org/wiki/Logistic_regression#cite_note-4" TargetMode="External"/><Relationship Id="rId4" Type="http://schemas.openxmlformats.org/officeDocument/2006/relationships/hyperlink" Target="https://en.wikipedia.org/wiki/Machine_learning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http://docs.opencv.org/doc/tutorials/imgproc/gausian_median_blur_bilateral_filter/gausian_median_blur_bilateral_filter.html</a:t>
            </a:r>
          </a:p>
          <a:p>
            <a:endParaRPr lang="en-IN" dirty="0" smtClean="0"/>
          </a:p>
          <a:p>
            <a:r>
              <a:rPr lang="de-DE" dirty="0" smtClean="0"/>
              <a:t>http://homepages.inf.ed.ac.uk/rbf/CVonline/LOCAL_COPIES/MANDUCHI1/Bilateral_Filtering.html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8048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http://www.pointclouds.org/documentation/tutorials/cluster_extraction.php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25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some large data for which with/without nonlinear mappings gives similar performances. </a:t>
            </a:r>
            <a:r>
              <a:rPr lang="en-US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using kernels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one can quickly train a much larger set via a linear classifier.</a:t>
            </a:r>
          </a:p>
          <a:p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uses Gaussians 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coefficients.</a:t>
            </a:r>
          </a:p>
          <a:p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</a:t>
            </a:r>
            <a:r>
              <a:rPr lang="en-US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Laplace</a:t>
            </a:r>
            <a:r>
              <a:rPr lang="en-US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coefficients.</a:t>
            </a:r>
          </a:p>
          <a:p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 regularization does not give higher accuracy but may be slightly slower in training.</a:t>
            </a:r>
          </a:p>
          <a:p>
            <a:endParaRPr lang="en-US" sz="16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52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81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SVM is implemented in the LibLinear library that we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18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http://pointclouds.org/documentation/tutorials/region_growing_segmentation.php#region-growing-segmentation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795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http://docs.opencv.org/3.0-beta/modules/line_descriptor/doc/LSDDetector.html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6844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https://en.wikipedia.org/wiki/Distance_between_two_straight_lines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9245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Unit</a:t>
            </a:r>
            <a:r>
              <a:rPr lang="en-IN" baseline="0" dirty="0" smtClean="0"/>
              <a:t> vector in direction of desired point, multiply by the distance is the new point.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194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http://web.stanford.edu/class/cs273/refs/umeyama.pdf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342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Reference:</a:t>
            </a:r>
          </a:p>
          <a:p>
            <a:r>
              <a:rPr lang="en-US" dirty="0" smtClean="0"/>
              <a:t>http://pointclouds.org/documentation/tutorials/planar_segmentation.php</a:t>
            </a:r>
          </a:p>
          <a:p>
            <a:endParaRPr lang="en-US" dirty="0" smtClean="0"/>
          </a:p>
          <a:p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SACMODEL_PLANE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used to determine plane models. The </a:t>
            </a:r>
            <a:r>
              <a:rPr lang="en-US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coefficients of the plane are its </a:t>
            </a:r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Hessian Normal form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</a:t>
            </a:r>
            <a:r>
              <a:rPr lang="en-US" sz="16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normal_x</a:t>
            </a:r>
            <a:r>
              <a:rPr lang="en-US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normal_y</a:t>
            </a:r>
            <a:r>
              <a:rPr lang="en-US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normal_z</a:t>
            </a:r>
            <a:r>
              <a:rPr lang="en-US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endParaRPr lang="en-US" dirty="0" smtClean="0"/>
          </a:p>
          <a:p>
            <a:endParaRPr 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seg.setModelType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pcl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::SACMODEL_PLANE);</a:t>
            </a:r>
          </a:p>
          <a:p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seg.setMethodType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pcl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::SAC_RANSAC);</a:t>
            </a:r>
          </a:p>
          <a:p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seg.setDistanceThreshold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(3);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67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Reference:</a:t>
            </a:r>
          </a:p>
          <a:p>
            <a:r>
              <a:rPr lang="en-US" dirty="0" smtClean="0"/>
              <a:t>http://pointclouds.org/documentation/tutorials/planar_segmentation.php</a:t>
            </a:r>
          </a:p>
          <a:p>
            <a:endParaRPr lang="en-US" dirty="0" smtClean="0"/>
          </a:p>
          <a:p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SACMODEL_PLANE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used to determine plane models. The </a:t>
            </a:r>
            <a:r>
              <a:rPr lang="en-US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coefficients of the plane are its </a:t>
            </a:r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Hessian Normal form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</a:t>
            </a:r>
            <a:r>
              <a:rPr lang="en-US" sz="16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normal_x</a:t>
            </a:r>
            <a:r>
              <a:rPr lang="en-US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normal_y</a:t>
            </a:r>
            <a:r>
              <a:rPr lang="en-US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normal_z</a:t>
            </a:r>
            <a:r>
              <a:rPr lang="en-US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endParaRPr lang="en-US" dirty="0" smtClean="0"/>
          </a:p>
          <a:p>
            <a:endParaRPr 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seg.setModelType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pcl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::SACMODEL_PLANE);</a:t>
            </a:r>
          </a:p>
          <a:p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seg.setMethodType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pcl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::SAC_RANSAC);</a:t>
            </a:r>
          </a:p>
          <a:p>
            <a:r>
              <a:rPr lang="en-US" sz="16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seg.setDistanceThreshold</a:t>
            </a: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(3);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64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binary logistic model is used to predict a binary response based on one or more predictor variables (features), making it a </a:t>
            </a:r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robabilistic classification"/>
              </a:rPr>
              <a:t>probabilistic classification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model in the parlance of </a:t>
            </a:r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achine learning"/>
              </a:rPr>
              <a:t>machine learning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6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[4]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a </a:t>
            </a:r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Discrete choice"/>
              </a:rPr>
              <a:t>qualitative response/discrete choice model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terminology of </a:t>
            </a:r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conomics"/>
              </a:rPr>
              <a:t>economics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6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http://www.pointclouds.org/documentation/tutorials/cluster_extraction.php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2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5638802" y="4145284"/>
            <a:ext cx="3515503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6689" y="6057152"/>
            <a:ext cx="4125119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84203"/>
            <a:ext cx="6553200" cy="2000251"/>
          </a:xfrm>
        </p:spPr>
        <p:txBody>
          <a:bodyPr>
            <a:normAutofit/>
          </a:bodyPr>
          <a:lstStyle>
            <a:lvl1pPr>
              <a:defRPr sz="405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616200"/>
            <a:ext cx="6553200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101" cap="all" spc="150" baseline="0">
                <a:solidFill>
                  <a:schemeClr val="accent1"/>
                </a:solidFill>
              </a:defRPr>
            </a:lvl1pPr>
            <a:lvl2pPr marL="45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7/21/2015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7/21/2015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84200"/>
            <a:ext cx="2057400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584200"/>
            <a:ext cx="5562600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7/21/2015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7/21/2015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09804"/>
            <a:ext cx="6705600" cy="2764335"/>
          </a:xfrm>
        </p:spPr>
        <p:txBody>
          <a:bodyPr anchor="b">
            <a:normAutofit/>
          </a:bodyPr>
          <a:lstStyle>
            <a:lvl1pPr algn="l">
              <a:defRPr sz="4051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4951269"/>
            <a:ext cx="5303520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101" cap="all" spc="150" baseline="0">
                <a:solidFill>
                  <a:schemeClr val="accent1"/>
                </a:solidFill>
              </a:defRPr>
            </a:lvl1pPr>
            <a:lvl2pPr marL="4572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8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726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96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21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451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69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935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7/21/2015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  <p:grpSp>
        <p:nvGrpSpPr>
          <p:cNvPr id="11" name="diagonals"/>
          <p:cNvGrpSpPr/>
          <p:nvPr/>
        </p:nvGrpSpPr>
        <p:grpSpPr>
          <a:xfrm>
            <a:off x="5638802" y="4145284"/>
            <a:ext cx="3515503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1" y="1706880"/>
            <a:ext cx="3810000" cy="4465320"/>
          </a:xfrm>
        </p:spPr>
        <p:txBody>
          <a:bodyPr>
            <a:norm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 baseline="0"/>
            </a:lvl8pPr>
            <a:lvl9pPr>
              <a:defRPr sz="15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1" y="1706880"/>
            <a:ext cx="3810000" cy="4465320"/>
          </a:xfrm>
        </p:spPr>
        <p:txBody>
          <a:bodyPr>
            <a:norm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7/21/2015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01800"/>
            <a:ext cx="3813048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101" b="0" cap="all" spc="150" baseline="0">
                <a:solidFill>
                  <a:schemeClr val="accent1"/>
                </a:solidFill>
              </a:defRPr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1" y="2717800"/>
            <a:ext cx="3810000" cy="3454400"/>
          </a:xfrm>
        </p:spPr>
        <p:txBody>
          <a:bodyPr>
            <a:no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 baseline="0"/>
            </a:lvl7pPr>
            <a:lvl8pPr>
              <a:defRPr sz="1500" baseline="0"/>
            </a:lvl8pPr>
            <a:lvl9pPr>
              <a:defRPr sz="15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1701800"/>
            <a:ext cx="3813048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101" b="0" cap="all" spc="150" baseline="0">
                <a:solidFill>
                  <a:schemeClr val="accent1"/>
                </a:solidFill>
              </a:defRPr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1" y="2717800"/>
            <a:ext cx="3810000" cy="3454400"/>
          </a:xfrm>
        </p:spPr>
        <p:txBody>
          <a:bodyPr>
            <a:no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 baseline="0"/>
            </a:lvl6pPr>
            <a:lvl7pPr>
              <a:defRPr sz="1500" baseline="0"/>
            </a:lvl7pPr>
            <a:lvl8pPr>
              <a:defRPr sz="1500" baseline="0"/>
            </a:lvl8pPr>
            <a:lvl9pPr>
              <a:defRPr sz="15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7/21/2015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7/21/2015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7/21/2015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701800"/>
            <a:ext cx="3048000" cy="2438400"/>
          </a:xfrm>
        </p:spPr>
        <p:txBody>
          <a:bodyPr anchor="b">
            <a:normAutofit/>
          </a:bodyPr>
          <a:lstStyle>
            <a:lvl1pPr algn="l">
              <a:defRPr sz="2101" b="0" cap="all" spc="15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584200"/>
            <a:ext cx="4572000" cy="5588000"/>
          </a:xfrm>
        </p:spPr>
        <p:txBody>
          <a:bodyPr>
            <a:norm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 baseline="0"/>
            </a:lvl8pPr>
            <a:lvl9pPr>
              <a:defRPr sz="15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241800"/>
            <a:ext cx="3048000" cy="19304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7/21/2015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701800"/>
            <a:ext cx="3048000" cy="2438400"/>
          </a:xfrm>
        </p:spPr>
        <p:txBody>
          <a:bodyPr anchor="b">
            <a:normAutofit/>
          </a:bodyPr>
          <a:lstStyle>
            <a:lvl1pPr algn="l">
              <a:defRPr sz="2101" b="0" cap="all" spc="15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14800" y="584200"/>
            <a:ext cx="4572000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101"/>
            </a:lvl1pPr>
            <a:lvl2pPr marL="457242" indent="0">
              <a:buNone/>
              <a:defRPr sz="2776"/>
            </a:lvl2pPr>
            <a:lvl3pPr marL="914484" indent="0">
              <a:buNone/>
              <a:defRPr sz="2401"/>
            </a:lvl3pPr>
            <a:lvl4pPr marL="1371726" indent="0">
              <a:buNone/>
              <a:defRPr sz="2026"/>
            </a:lvl4pPr>
            <a:lvl5pPr marL="1828967" indent="0">
              <a:buNone/>
              <a:defRPr sz="2026"/>
            </a:lvl5pPr>
            <a:lvl6pPr marL="2286210" indent="0">
              <a:buNone/>
              <a:defRPr sz="2026"/>
            </a:lvl6pPr>
            <a:lvl7pPr marL="2743451" indent="0">
              <a:buNone/>
              <a:defRPr sz="2026"/>
            </a:lvl7pPr>
            <a:lvl8pPr marL="3200693" indent="0">
              <a:buNone/>
              <a:defRPr sz="2026"/>
            </a:lvl8pPr>
            <a:lvl9pPr marL="3657935" indent="0">
              <a:buNone/>
              <a:defRPr sz="2026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241800"/>
            <a:ext cx="3048000" cy="19304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7/21/2015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1904" y="-3174"/>
            <a:ext cx="615155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1" y="1701797"/>
            <a:ext cx="77724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6356355"/>
            <a:ext cx="16764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7/21/2015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6356355"/>
            <a:ext cx="39624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1" y="6356355"/>
            <a:ext cx="762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84" rtl="0" eaLnBrk="1" latinLnBrk="0" hangingPunct="1">
        <a:lnSpc>
          <a:spcPct val="90000"/>
        </a:lnSpc>
        <a:spcBef>
          <a:spcPct val="0"/>
        </a:spcBef>
        <a:buNone/>
        <a:defRPr sz="2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1" indent="-228621" algn="l" defTabSz="914484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1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indent="-173752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63" indent="-173752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84" indent="-173752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104" indent="-173752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726" indent="-173752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347" indent="-173752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967" indent="-173752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057589" indent="-173752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mathworld.wolfram.com/HessianNormalForm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ogistic_regression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intclouds.org/documentation/tutorials/cluster_extraction.ph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hyperlink" Target="http://pointclouds.org/documentation/tutorials/kdtree_search.php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intclouds.org/documentation/tutorials/cluster_extraction.ph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hyperlink" Target="http://pointclouds.org/documentation/tutorials/kdtree_search.php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pointclouds.org/documentation/tutorials/region_growing_segmentation.php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pointclouds.org/documentation/tutorials/region_growing_segmentation.php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jlin1/liblinea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hyperlink" Target="https://github.com/cjlin1/liblinear" TargetMode="External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6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cjlin1/liblinear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8738" y="1692641"/>
            <a:ext cx="6553200" cy="878985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PARKING SPACE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8636" y="3699102"/>
            <a:ext cx="802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800" smtClean="0">
                <a:solidFill>
                  <a:schemeClr val="bg1"/>
                </a:solidFill>
              </a:rPr>
              <a:t>_Amanullah </a:t>
            </a:r>
            <a:r>
              <a:rPr lang="en-IN" sz="1800" dirty="0">
                <a:solidFill>
                  <a:schemeClr val="bg1"/>
                </a:solidFill>
              </a:rPr>
              <a:t>Tariq, Muazzam Ali and Deep Ganatra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268" y="116632"/>
            <a:ext cx="1714732" cy="171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2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381000"/>
            <a:ext cx="8189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 smtClean="0">
                <a:solidFill>
                  <a:schemeClr val="bg1"/>
                </a:solidFill>
              </a:rPr>
              <a:t>Categorize lines at same slope, by length and threshold</a:t>
            </a:r>
            <a:endParaRPr lang="de-DE" sz="2800" u="sng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3000"/>
            <a:ext cx="8001000" cy="38375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3000" y="5257800"/>
            <a:ext cx="4780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 err="1" smtClean="0">
                <a:solidFill>
                  <a:schemeClr val="bg1"/>
                </a:solidFill>
              </a:rPr>
              <a:t>Maxlinelength</a:t>
            </a:r>
            <a:r>
              <a:rPr lang="en-IN" sz="1800" dirty="0" smtClean="0">
                <a:solidFill>
                  <a:schemeClr val="bg1"/>
                </a:solidFill>
              </a:rPr>
              <a:t> = length of most occurring lines (l)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23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404664"/>
            <a:ext cx="7863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 smtClean="0">
                <a:solidFill>
                  <a:schemeClr val="bg1"/>
                </a:solidFill>
              </a:rPr>
              <a:t>Calculating distance between mid-points of the lines</a:t>
            </a:r>
            <a:endParaRPr lang="de-DE" sz="2800" u="sng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81356" y="3975189"/>
                <a:ext cx="6828088" cy="686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𝑀𝑖𝑑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3)=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I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I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I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I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type m:val="skw"/>
                              <m:ctrlPr>
                                <a:rPr lang="en-I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1)</m:t>
                              </m:r>
                            </m:num>
                            <m:den>
                              <m:r>
                                <a:rPr lang="en-I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56" y="3975189"/>
                <a:ext cx="6828088" cy="68634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17111" y="5013176"/>
                <a:ext cx="6884321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𝐸𝑢𝑐𝑙𝑖𝑑𝑖𝑒𝑛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I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6−</m:t>
                              </m:r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3)</m:t>
                              </m:r>
                            </m:e>
                            <m:sup>
                              <m:r>
                                <a:rPr lang="en-I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6−</m:t>
                              </m:r>
                              <m:r>
                                <a:rPr lang="en-I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3)</m:t>
                              </m:r>
                            </m:e>
                            <m:sup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11" y="5013176"/>
                <a:ext cx="6884321" cy="5395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 descr="C:\Users\Muazzam\Desktop\Untitle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7800" y="914400"/>
            <a:ext cx="2990850" cy="2876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729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5920" y="476672"/>
            <a:ext cx="3327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 smtClean="0">
                <a:solidFill>
                  <a:schemeClr val="bg1"/>
                </a:solidFill>
              </a:rPr>
              <a:t>Checking Aspect ratio</a:t>
            </a:r>
            <a:endParaRPr lang="de-DE" sz="2800" u="sng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107997"/>
            <a:ext cx="3513927" cy="2591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87624" y="1961353"/>
                <a:ext cx="2448272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 smtClean="0">
                    <a:solidFill>
                      <a:schemeClr val="bg1"/>
                    </a:solidFill>
                  </a:rPr>
                  <a:t>Aspect ratio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961353"/>
                <a:ext cx="2448272" cy="624273"/>
              </a:xfrm>
              <a:prstGeom prst="rect">
                <a:avLst/>
              </a:prstGeom>
              <a:blipFill rotWithShape="0">
                <a:blip r:embed="rId3"/>
                <a:stretch>
                  <a:fillRect l="-3990" b="-9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205920" y="4293096"/>
            <a:ext cx="4699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0.4 &lt; Aspect ratio for rectangle &lt; 0.7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89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404664"/>
            <a:ext cx="731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 smtClean="0">
                <a:solidFill>
                  <a:schemeClr val="bg1"/>
                </a:solidFill>
              </a:rPr>
              <a:t>Calculating perpendicular distance between lines</a:t>
            </a:r>
            <a:endParaRPr lang="de-DE" sz="2800" u="sng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31640" y="1464748"/>
                <a:ext cx="25805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464748"/>
                <a:ext cx="2580578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31640" y="2001612"/>
                <a:ext cx="2580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001612"/>
                <a:ext cx="2580578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478487"/>
            <a:ext cx="2563129" cy="3097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79166" y="3262349"/>
                <a:ext cx="2580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n-I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166" y="3262349"/>
                <a:ext cx="2580578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79166" y="2716633"/>
                <a:ext cx="2580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I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166" y="2716633"/>
                <a:ext cx="2580578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26138" y="4138359"/>
                <a:ext cx="2686633" cy="875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2 −</m:t>
                              </m:r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I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138" y="4138359"/>
                <a:ext cx="2686633" cy="87549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43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548680"/>
            <a:ext cx="480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 smtClean="0">
                <a:solidFill>
                  <a:schemeClr val="bg1"/>
                </a:solidFill>
              </a:rPr>
              <a:t>Getting rectangle corner points</a:t>
            </a:r>
            <a:endParaRPr lang="de-DE" sz="2800" u="sng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584" y="3748120"/>
                <a:ext cx="7357975" cy="734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I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I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I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𝑝𝑒𝑟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IN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IN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IN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2)</m:t>
                                  </m:r>
                                </m:e>
                                <m:sup>
                                  <m: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  <m: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1)</m:t>
                                  </m:r>
                                </m:e>
                                <m:sup>
                                  <m: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IN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∗((</m:t>
                      </m:r>
                      <m:r>
                        <m:rPr>
                          <m:sty m:val="p"/>
                        </m:rPr>
                        <a:rPr lang="en-IN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IN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2),(</m:t>
                      </m:r>
                      <m:r>
                        <m:rPr>
                          <m:sty m:val="p"/>
                        </m:rPr>
                        <a:rPr lang="en-IN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2−</m:t>
                      </m:r>
                      <m:r>
                        <m:rPr>
                          <m:sty m:val="p"/>
                        </m:rPr>
                        <a:rPr lang="en-IN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1))</m:t>
                      </m:r>
                    </m:oMath>
                  </m:oMathPara>
                </a14:m>
                <a:endParaRPr lang="de-DE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748120"/>
                <a:ext cx="7357975" cy="7345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16732"/>
          <a:stretch/>
        </p:blipFill>
        <p:spPr>
          <a:xfrm>
            <a:off x="4788024" y="1071900"/>
            <a:ext cx="3836459" cy="252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3334" y="5085184"/>
                <a:ext cx="46496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 smtClean="0">
                    <a:solidFill>
                      <a:schemeClr val="bg1"/>
                    </a:solidFill>
                  </a:rPr>
                  <a:t>Desired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IN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IN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</m:oMath>
                </a14:m>
                <a:endParaRPr lang="en-IN" sz="1600" dirty="0" smtClean="0">
                  <a:solidFill>
                    <a:schemeClr val="bg1"/>
                  </a:solidFill>
                </a:endParaRPr>
              </a:p>
              <a:p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34" y="5085184"/>
                <a:ext cx="4649638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787" t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288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476672"/>
            <a:ext cx="3802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 smtClean="0">
                <a:solidFill>
                  <a:schemeClr val="bg1"/>
                </a:solidFill>
              </a:rPr>
              <a:t>Rectangle plotted results</a:t>
            </a:r>
            <a:endParaRPr lang="de-DE" sz="2800" u="sng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uazzam\Desktop\Untitl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371600"/>
            <a:ext cx="8178800" cy="33514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313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/>
          <p:cNvSpPr txBox="1">
            <a:spLocks/>
          </p:cNvSpPr>
          <p:nvPr/>
        </p:nvSpPr>
        <p:spPr>
          <a:xfrm>
            <a:off x="914402" y="2438400"/>
            <a:ext cx="7772400" cy="918211"/>
          </a:xfrm>
          <a:prstGeom prst="rect">
            <a:avLst/>
          </a:prstGeom>
        </p:spPr>
        <p:txBody>
          <a:bodyPr vert="horz" lIns="91448" tIns="45724" rIns="91448" bIns="45724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TASK 2: 2D – 3D Registration </a:t>
            </a:r>
          </a:p>
        </p:txBody>
      </p:sp>
    </p:spTree>
    <p:extLst>
      <p:ext uri="{BB962C8B-B14F-4D97-AF65-F5344CB8AC3E}">
        <p14:creationId xmlns:p14="http://schemas.microsoft.com/office/powerpoint/2010/main" val="146396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 txBox="1">
            <a:spLocks/>
          </p:cNvSpPr>
          <p:nvPr/>
        </p:nvSpPr>
        <p:spPr>
          <a:xfrm>
            <a:off x="914402" y="764704"/>
            <a:ext cx="7772400" cy="918211"/>
          </a:xfrm>
          <a:prstGeom prst="rect">
            <a:avLst/>
          </a:prstGeom>
        </p:spPr>
        <p:txBody>
          <a:bodyPr vert="horz" lIns="91448" tIns="45724" rIns="91448" bIns="45724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51" dirty="0">
                <a:solidFill>
                  <a:schemeClr val="bg1"/>
                </a:solidFill>
              </a:rPr>
              <a:t>TASK 2: 2D – 3D Registration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3608" y="2420888"/>
            <a:ext cx="76431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2"/>
                </a:solidFill>
              </a:rPr>
              <a:t>Manually detect the Correspondence points.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2"/>
                </a:solidFill>
              </a:rPr>
              <a:t>Compute </a:t>
            </a:r>
            <a:r>
              <a:rPr lang="en-US" sz="3200" dirty="0">
                <a:solidFill>
                  <a:schemeClr val="bg2"/>
                </a:solidFill>
              </a:rPr>
              <a:t>a transformation of the 2D image and the 3D point </a:t>
            </a:r>
            <a:r>
              <a:rPr lang="en-US" sz="3200" dirty="0" smtClean="0">
                <a:solidFill>
                  <a:schemeClr val="bg2"/>
                </a:solidFill>
              </a:rPr>
              <a:t>cloud</a:t>
            </a:r>
            <a:r>
              <a:rPr lang="en-US" sz="3200" dirty="0" smtClean="0">
                <a:solidFill>
                  <a:schemeClr val="bg2"/>
                </a:solidFill>
              </a:rPr>
              <a:t>.</a:t>
            </a:r>
            <a:endParaRPr lang="en-US" sz="3200" dirty="0" smtClean="0">
              <a:solidFill>
                <a:schemeClr val="bg2"/>
              </a:solidFill>
            </a:endParaRPr>
          </a:p>
          <a:p>
            <a:r>
              <a:rPr lang="en-US" sz="3200" dirty="0" smtClean="0">
                <a:solidFill>
                  <a:schemeClr val="bg2"/>
                </a:solidFill>
              </a:rPr>
              <a:t> </a:t>
            </a:r>
            <a:endParaRPr lang="en-IN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42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816" y="83671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115616" y="476672"/>
            <a:ext cx="580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 smtClean="0">
                <a:solidFill>
                  <a:schemeClr val="bg1"/>
                </a:solidFill>
              </a:rPr>
              <a:t>3D </a:t>
            </a:r>
            <a:r>
              <a:rPr lang="en-IN" sz="2800" u="sng" dirty="0" smtClean="0">
                <a:solidFill>
                  <a:schemeClr val="bg1"/>
                </a:solidFill>
              </a:rPr>
              <a:t>PCD with Intensity </a:t>
            </a:r>
            <a:r>
              <a:rPr lang="en-IN" sz="2800" u="sng" dirty="0" smtClean="0">
                <a:solidFill>
                  <a:schemeClr val="bg1"/>
                </a:solidFill>
              </a:rPr>
              <a:t>of parking space</a:t>
            </a:r>
            <a:endParaRPr lang="de-DE" sz="2800" u="sng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3" y="1433907"/>
            <a:ext cx="7086600" cy="372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1418"/>
            <a:ext cx="7772400" cy="660400"/>
          </a:xfrm>
        </p:spPr>
        <p:txBody>
          <a:bodyPr>
            <a:normAutofit/>
          </a:bodyPr>
          <a:lstStyle/>
          <a:p>
            <a:r>
              <a:rPr lang="en-IN" sz="2800" u="sng" dirty="0" smtClean="0">
                <a:solidFill>
                  <a:schemeClr val="bg1"/>
                </a:solidFill>
              </a:rPr>
              <a:t>Normalizing &amp; Thresholding the Intensity values</a:t>
            </a:r>
            <a:endParaRPr lang="de-DE" sz="2800" u="sng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1235726" y="2819400"/>
                <a:ext cx="5099088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000" b="0" u="sng" dirty="0" smtClean="0">
                    <a:solidFill>
                      <a:schemeClr val="bg1"/>
                    </a:solidFill>
                  </a:rPr>
                  <a:t>Normalizing Intensities of each point (0 to 1)</a:t>
                </a:r>
              </a:p>
              <a:p>
                <a:endParaRPr lang="en-IN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𝑂𝑙𝑑</m:t>
                      </m:r>
                      <m:r>
                        <a:rPr lang="en-IN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𝐼𝑛𝑡𝑒𝑛𝑠𝑖𝑡𝑦</m:t>
                      </m:r>
                      <m:r>
                        <a:rPr lang="en-I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𝑃𝑜𝑖𝑛𝑡𝐼𝑛𝑡𝑒𝑛𝑠𝑖𝑡𝑦</m:t>
                      </m:r>
                      <m:r>
                        <a:rPr lang="en-I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en-I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en-I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726" y="2819400"/>
                <a:ext cx="5099088" cy="1015663"/>
              </a:xfrm>
              <a:prstGeom prst="rect">
                <a:avLst/>
              </a:prstGeom>
              <a:blipFill rotWithShape="0">
                <a:blip r:embed="rId2"/>
                <a:stretch>
                  <a:fillRect l="-1077" t="-3614" r="-359" b="-48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1235726" y="1932543"/>
                <a:ext cx="596297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𝑀𝑎𝑥</m:t>
                    </m:r>
                  </m:oMath>
                </a14:m>
                <a:r>
                  <a:rPr lang="de-DE" sz="2000" dirty="0" smtClean="0">
                    <a:solidFill>
                      <a:schemeClr val="bg1"/>
                    </a:solidFill>
                  </a:rPr>
                  <a:t> = Maximum Intensity value in Point Cloud Data </a:t>
                </a:r>
                <a:endParaRPr lang="de-DE" sz="2000" dirty="0"/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726" y="1932543"/>
                <a:ext cx="5962979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920" t="-7576" r="-102"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1264425" y="4419600"/>
                <a:ext cx="22783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𝑇h𝑟𝑒𝑠h𝑜</m:t>
                    </m:r>
                    <m:r>
                      <a:rPr lang="en-I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sz="2000" dirty="0" smtClean="0"/>
                  <a:t> </a:t>
                </a:r>
                <a:r>
                  <a:rPr lang="de-DE" sz="2000" dirty="0" smtClean="0">
                    <a:solidFill>
                      <a:schemeClr val="bg1"/>
                    </a:solidFill>
                  </a:rPr>
                  <a:t> = 0.5</a:t>
                </a:r>
                <a:endParaRPr lang="de-DE" sz="20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425" y="4419600"/>
                <a:ext cx="227831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2406" t="-7576" r="-2139"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594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28093" y="404664"/>
            <a:ext cx="7772400" cy="49654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Content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8093" y="1524000"/>
            <a:ext cx="8103010" cy="494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1" dirty="0">
                <a:solidFill>
                  <a:schemeClr val="bg1"/>
                </a:solidFill>
              </a:rPr>
              <a:t>TASK 1 : Parking area detection in 2D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101" dirty="0">
                <a:solidFill>
                  <a:schemeClr val="bg1"/>
                </a:solidFill>
              </a:rPr>
              <a:t>KEY IDEA : Detect patterns in Parking </a:t>
            </a:r>
            <a:r>
              <a:rPr lang="en-IN" sz="2101" dirty="0" smtClean="0">
                <a:solidFill>
                  <a:schemeClr val="bg1"/>
                </a:solidFill>
              </a:rPr>
              <a:t>area.</a:t>
            </a:r>
            <a:endParaRPr lang="en-US" sz="2101" dirty="0">
              <a:solidFill>
                <a:schemeClr val="bg1"/>
              </a:solidFill>
            </a:endParaRPr>
          </a:p>
          <a:p>
            <a:pPr marL="342991" indent="-342991">
              <a:buFont typeface="Arial" panose="020B0604020202020204" pitchFamily="34" charset="0"/>
              <a:buChar char="•"/>
            </a:pPr>
            <a:r>
              <a:rPr lang="en-US" sz="2101" dirty="0" smtClean="0">
                <a:solidFill>
                  <a:schemeClr val="bg1"/>
                </a:solidFill>
              </a:rPr>
              <a:t>Results</a:t>
            </a:r>
          </a:p>
          <a:p>
            <a:endParaRPr lang="en-US" sz="2101" dirty="0" smtClean="0">
              <a:solidFill>
                <a:schemeClr val="bg1"/>
              </a:solidFill>
            </a:endParaRPr>
          </a:p>
          <a:p>
            <a:endParaRPr lang="en-US" sz="210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101" dirty="0">
                <a:solidFill>
                  <a:schemeClr val="bg1"/>
                </a:solidFill>
              </a:rPr>
              <a:t>TASK 2 :  2D – 3D </a:t>
            </a:r>
            <a:r>
              <a:rPr lang="en-US" sz="2101" dirty="0" smtClean="0">
                <a:solidFill>
                  <a:schemeClr val="bg1"/>
                </a:solidFill>
              </a:rPr>
              <a:t>Registration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1" dirty="0" smtClean="0">
                <a:solidFill>
                  <a:schemeClr val="bg1"/>
                </a:solidFill>
              </a:rPr>
              <a:t>KEY IDEA </a:t>
            </a:r>
            <a:r>
              <a:rPr lang="en-US" sz="2101" dirty="0" smtClean="0">
                <a:solidFill>
                  <a:schemeClr val="bg1"/>
                </a:solidFill>
              </a:rPr>
              <a:t>: </a:t>
            </a:r>
            <a:r>
              <a:rPr lang="en-IN" sz="2100" dirty="0">
                <a:solidFill>
                  <a:schemeClr val="bg1"/>
                </a:solidFill>
              </a:rPr>
              <a:t>Register known </a:t>
            </a:r>
            <a:r>
              <a:rPr lang="en-IN" sz="2100" dirty="0" smtClean="0">
                <a:solidFill>
                  <a:schemeClr val="bg1"/>
                </a:solidFill>
              </a:rPr>
              <a:t>correspondence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100" dirty="0" smtClean="0">
                <a:solidFill>
                  <a:schemeClr val="bg1"/>
                </a:solidFill>
              </a:rPr>
              <a:t> </a:t>
            </a:r>
            <a:r>
              <a:rPr lang="en-US" sz="2100" dirty="0" smtClean="0">
                <a:solidFill>
                  <a:schemeClr val="bg1"/>
                </a:solidFill>
              </a:rPr>
              <a:t>Ground </a:t>
            </a:r>
            <a:r>
              <a:rPr lang="en-US" sz="2100" dirty="0">
                <a:solidFill>
                  <a:schemeClr val="bg1"/>
                </a:solidFill>
              </a:rPr>
              <a:t>plane detection and filtering</a:t>
            </a:r>
          </a:p>
          <a:p>
            <a:pPr>
              <a:lnSpc>
                <a:spcPct val="100000"/>
              </a:lnSpc>
            </a:pPr>
            <a:endParaRPr lang="en-US" sz="21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sz="210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101" dirty="0">
                <a:solidFill>
                  <a:schemeClr val="bg1"/>
                </a:solidFill>
              </a:rPr>
              <a:t>TASK 3 : Segmentation of objects and 2D-3D </a:t>
            </a:r>
            <a:r>
              <a:rPr lang="en-US" sz="2101" dirty="0" smtClean="0">
                <a:solidFill>
                  <a:schemeClr val="bg1"/>
                </a:solidFill>
              </a:rPr>
              <a:t>Mapping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1" dirty="0" smtClean="0">
                <a:solidFill>
                  <a:schemeClr val="bg1"/>
                </a:solidFill>
              </a:rPr>
              <a:t>Step 1 : Object Detection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1" dirty="0" smtClean="0">
                <a:solidFill>
                  <a:schemeClr val="bg1"/>
                </a:solidFill>
              </a:rPr>
              <a:t>Step 2 : Applying Supervised Learning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1" dirty="0" smtClean="0">
                <a:solidFill>
                  <a:schemeClr val="bg1"/>
                </a:solidFill>
              </a:rPr>
              <a:t>Step 3 : Combining 2D – 3D data</a:t>
            </a:r>
            <a:endParaRPr lang="en-US" sz="2101" dirty="0">
              <a:solidFill>
                <a:schemeClr val="bg1"/>
              </a:solidFill>
            </a:endParaRPr>
          </a:p>
          <a:p>
            <a:endParaRPr lang="de-DE" sz="2101" dirty="0"/>
          </a:p>
        </p:txBody>
      </p:sp>
    </p:spTree>
    <p:extLst>
      <p:ext uri="{BB962C8B-B14F-4D97-AF65-F5344CB8AC3E}">
        <p14:creationId xmlns:p14="http://schemas.microsoft.com/office/powerpoint/2010/main" val="112514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4539"/>
            <a:ext cx="7772400" cy="508000"/>
          </a:xfrm>
        </p:spPr>
        <p:txBody>
          <a:bodyPr>
            <a:normAutofit/>
          </a:bodyPr>
          <a:lstStyle/>
          <a:p>
            <a:pPr algn="ctr"/>
            <a:r>
              <a:rPr lang="en-IN" sz="2800" dirty="0" smtClean="0">
                <a:solidFill>
                  <a:schemeClr val="bg1"/>
                </a:solidFill>
              </a:rPr>
              <a:t>New Intensity value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71800"/>
            <a:ext cx="6520543" cy="23495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127166" y="1758515"/>
                <a:ext cx="6359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𝑁𝑒𝑤𝑃𝑜𝑖𝑛𝑡</m:t>
                    </m:r>
                    <m:r>
                      <a:rPr lang="en-IN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𝐼𝑛𝑡𝑒𝑛𝑠𝑖𝑡𝑦</m:t>
                    </m:r>
                    <m:r>
                      <a:rPr lang="en-I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𝑀𝑎𝑥</m:t>
                    </m:r>
                    <m:r>
                      <a:rPr lang="en-I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∗(</m:t>
                    </m:r>
                    <m:r>
                      <a:rPr lang="en-I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𝑂𝑙𝑑𝐼𝑛𝑡𝑒𝑛𝑠𝑖𝑡𝑦</m:t>
                    </m:r>
                    <m:r>
                      <a:rPr lang="en-I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𝑇h𝑟𝑒𝑠h𝑜𝑙𝑑</m:t>
                    </m:r>
                    <m:r>
                      <a:rPr lang="en-I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166" y="1758515"/>
                <a:ext cx="635924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71" t="-3279" b="-180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143000" y="2149619"/>
                <a:ext cx="63963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𝑁𝑒𝑤𝑃𝑜𝑖𝑛𝑡𝐼𝑛𝑡𝑒𝑛𝑠𝑖𝑡𝑦</m:t>
                    </m:r>
                    <m:r>
                      <a:rPr lang="en-IN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 ∗(</m:t>
                    </m:r>
                    <m:r>
                      <a:rPr lang="en-I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𝑂𝑙𝑑</m:t>
                    </m:r>
                    <m:r>
                      <a:rPr lang="en-IN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𝐼𝑛𝑡𝑒𝑛𝑠𝑖𝑡𝑦</m:t>
                    </m:r>
                    <m:r>
                      <a:rPr lang="en-I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IN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𝑇h𝑟𝑒𝑠h𝑜𝑙𝑑</m:t>
                    </m:r>
                    <m:r>
                      <a:rPr lang="en-IN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2149619"/>
                <a:ext cx="639630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67" t="-5000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125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476672"/>
            <a:ext cx="726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 smtClean="0">
                <a:solidFill>
                  <a:schemeClr val="bg1"/>
                </a:solidFill>
              </a:rPr>
              <a:t>2D image </a:t>
            </a:r>
            <a:r>
              <a:rPr lang="en-IN" sz="2800" u="sng" dirty="0" smtClean="0">
                <a:solidFill>
                  <a:schemeClr val="bg1"/>
                </a:solidFill>
              </a:rPr>
              <a:t>and </a:t>
            </a:r>
            <a:r>
              <a:rPr lang="en-IN" sz="2800" u="sng" dirty="0" smtClean="0">
                <a:solidFill>
                  <a:schemeClr val="bg1"/>
                </a:solidFill>
              </a:rPr>
              <a:t>Point Cloud</a:t>
            </a:r>
            <a:endParaRPr lang="de-DE" sz="2800" u="sng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" t="28193" b="7943"/>
          <a:stretch/>
        </p:blipFill>
        <p:spPr>
          <a:xfrm>
            <a:off x="1121554" y="3871958"/>
            <a:ext cx="5965108" cy="21176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06" y="1244434"/>
            <a:ext cx="5833856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8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5826" y="6096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 smtClean="0">
                <a:solidFill>
                  <a:schemeClr val="bg1"/>
                </a:solidFill>
              </a:rPr>
              <a:t>KEY IDEA : Register </a:t>
            </a:r>
            <a:r>
              <a:rPr lang="en-IN" sz="2800" u="sng" dirty="0">
                <a:solidFill>
                  <a:schemeClr val="bg1"/>
                </a:solidFill>
              </a:rPr>
              <a:t>known </a:t>
            </a:r>
            <a:r>
              <a:rPr lang="en-IN" sz="2800" u="sng" dirty="0" err="1">
                <a:solidFill>
                  <a:schemeClr val="bg1"/>
                </a:solidFill>
              </a:rPr>
              <a:t>correspondance</a:t>
            </a:r>
            <a:r>
              <a:rPr lang="en-IN" sz="2800" u="sng" dirty="0">
                <a:solidFill>
                  <a:schemeClr val="bg1"/>
                </a:solidFill>
              </a:rPr>
              <a:t> </a:t>
            </a:r>
            <a:r>
              <a:rPr lang="en-IN" sz="2800" u="sng" dirty="0" smtClean="0">
                <a:solidFill>
                  <a:schemeClr val="bg1"/>
                </a:solidFill>
              </a:rPr>
              <a:t>points </a:t>
            </a:r>
            <a:endParaRPr lang="en-IN" sz="2800" u="sng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26" y="2852936"/>
            <a:ext cx="2632738" cy="1656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2159">
            <a:off x="4289044" y="2066621"/>
            <a:ext cx="4089037" cy="255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5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241" y="609600"/>
            <a:ext cx="7772400" cy="563563"/>
          </a:xfrm>
        </p:spPr>
        <p:txBody>
          <a:bodyPr>
            <a:normAutofit/>
          </a:bodyPr>
          <a:lstStyle/>
          <a:p>
            <a:pPr algn="ctr"/>
            <a:r>
              <a:rPr lang="en-IN" sz="2800" u="sng" dirty="0" smtClean="0">
                <a:solidFill>
                  <a:schemeClr val="bg1"/>
                </a:solidFill>
              </a:rPr>
              <a:t>Correspondence points</a:t>
            </a:r>
            <a:endParaRPr lang="de-DE" sz="2800" u="sng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12646"/>
            <a:ext cx="4148347" cy="22115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2012646"/>
            <a:ext cx="351926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49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4702" y="476672"/>
            <a:ext cx="6468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u="sng" dirty="0" smtClean="0">
                <a:solidFill>
                  <a:schemeClr val="bg1"/>
                </a:solidFill>
              </a:rPr>
              <a:t>Transformation using </a:t>
            </a:r>
            <a:r>
              <a:rPr lang="en-IN" sz="2800" u="sng" dirty="0" smtClean="0">
                <a:solidFill>
                  <a:schemeClr val="bg1"/>
                </a:solidFill>
              </a:rPr>
              <a:t>Umeyama</a:t>
            </a:r>
            <a:r>
              <a:rPr lang="en-IN" sz="2800" u="sng" baseline="30000" dirty="0" smtClean="0">
                <a:solidFill>
                  <a:schemeClr val="bg1"/>
                </a:solidFill>
              </a:rPr>
              <a:t>1</a:t>
            </a:r>
            <a:r>
              <a:rPr lang="en-IN" sz="2800" u="sng" dirty="0" smtClean="0">
                <a:solidFill>
                  <a:schemeClr val="bg1"/>
                </a:solidFill>
              </a:rPr>
              <a:t> </a:t>
            </a:r>
            <a:r>
              <a:rPr lang="en-IN" sz="2800" u="sng" dirty="0" smtClean="0">
                <a:solidFill>
                  <a:schemeClr val="bg1"/>
                </a:solidFill>
              </a:rPr>
              <a:t>Algorithm</a:t>
            </a:r>
            <a:endParaRPr lang="de-DE" sz="2800" u="sng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5616" y="1981200"/>
            <a:ext cx="77014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bg1"/>
                </a:solidFill>
              </a:rPr>
              <a:t>Least square estimation of the transformation </a:t>
            </a:r>
            <a:r>
              <a:rPr lang="en-IN" sz="2800" dirty="0" smtClean="0">
                <a:solidFill>
                  <a:schemeClr val="bg1"/>
                </a:solidFill>
              </a:rPr>
              <a:t>parameters.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bg1"/>
                </a:solidFill>
              </a:rPr>
              <a:t>Single Value Decomposition of covariance matrix.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248400"/>
            <a:ext cx="7391400" cy="457200"/>
          </a:xfrm>
        </p:spPr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1 - </a:t>
            </a:r>
            <a:r>
              <a:rPr lang="en-IN" dirty="0" smtClean="0">
                <a:solidFill>
                  <a:schemeClr val="bg1"/>
                </a:solidFill>
              </a:rPr>
              <a:t>S</a:t>
            </a:r>
            <a:r>
              <a:rPr lang="en-IN" dirty="0">
                <a:solidFill>
                  <a:schemeClr val="bg1"/>
                </a:solidFill>
              </a:rPr>
              <a:t>. </a:t>
            </a:r>
            <a:r>
              <a:rPr lang="en-IN" dirty="0" err="1">
                <a:solidFill>
                  <a:schemeClr val="bg1"/>
                </a:solidFill>
              </a:rPr>
              <a:t>Umeyama</a:t>
            </a:r>
            <a:r>
              <a:rPr lang="en-IN" dirty="0">
                <a:solidFill>
                  <a:schemeClr val="bg1"/>
                </a:solidFill>
              </a:rPr>
              <a:t> - Least-Squares Estimation of Transformation Parameters Between Two Point Patterns, Pattern Analysis and Machine Intelligence, 1991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028019"/>
            <a:ext cx="7939100" cy="36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2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uazzam\Downloads\6-24-2015 4-38-42 P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209800"/>
            <a:ext cx="5965745" cy="304800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5" r="25256" b="18655"/>
          <a:stretch/>
        </p:blipFill>
        <p:spPr>
          <a:xfrm>
            <a:off x="5334000" y="1181099"/>
            <a:ext cx="3207413" cy="221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56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1219200" y="2133600"/>
            <a:ext cx="6781800" cy="838200"/>
          </a:xfrm>
          <a:prstGeom prst="rect">
            <a:avLst/>
          </a:prstGeom>
        </p:spPr>
        <p:txBody>
          <a:bodyPr vert="horz" lIns="91448" tIns="45724" rIns="91448" bIns="45724" rtlCol="0" anchor="b">
            <a:normAutofit fontScale="85000" lnSpcReduction="1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51" u="sng" dirty="0" smtClean="0">
                <a:solidFill>
                  <a:schemeClr val="bg1"/>
                </a:solidFill>
              </a:rPr>
              <a:t>Ground plane detection and filtering</a:t>
            </a:r>
            <a:endParaRPr lang="en-US" sz="405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2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4525" y="6096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 smtClean="0">
                <a:solidFill>
                  <a:schemeClr val="bg1"/>
                </a:solidFill>
              </a:rPr>
              <a:t>RANSAC – </a:t>
            </a:r>
            <a:r>
              <a:rPr lang="en-IN" sz="2800" u="sng" dirty="0">
                <a:solidFill>
                  <a:schemeClr val="bg1"/>
                </a:solidFill>
              </a:rPr>
              <a:t>R</a:t>
            </a:r>
            <a:r>
              <a:rPr lang="en-IN" sz="2800" u="sng" dirty="0" smtClean="0">
                <a:solidFill>
                  <a:schemeClr val="bg1"/>
                </a:solidFill>
              </a:rPr>
              <a:t>andom Sample Consensus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60509" y="1905000"/>
            <a:ext cx="626043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Algorithm for robust model fitting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>
                <a:solidFill>
                  <a:schemeClr val="bg1"/>
                </a:solidFill>
              </a:rPr>
              <a:t>Select sample Set – </a:t>
            </a:r>
            <a:r>
              <a:rPr lang="de-DE" sz="2800" b="1" dirty="0" smtClean="0">
                <a:solidFill>
                  <a:schemeClr val="bg1"/>
                </a:solidFill>
              </a:rPr>
              <a:t>Point Cloud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>
                <a:solidFill>
                  <a:schemeClr val="bg1"/>
                </a:solidFill>
              </a:rPr>
              <a:t>Computes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smtClean="0">
                <a:solidFill>
                  <a:schemeClr val="bg1"/>
                </a:solidFill>
              </a:rPr>
              <a:t>Model - </a:t>
            </a:r>
            <a:r>
              <a:rPr lang="de-DE" sz="2800" b="1" dirty="0" smtClean="0">
                <a:solidFill>
                  <a:schemeClr val="bg1"/>
                </a:solidFill>
              </a:rPr>
              <a:t>SACMODEL_PLANE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>
                <a:solidFill>
                  <a:schemeClr val="bg1"/>
                </a:solidFill>
              </a:rPr>
              <a:t> Computes inliers </a:t>
            </a:r>
            <a:r>
              <a:rPr lang="de-DE" sz="2800" dirty="0" smtClean="0">
                <a:solidFill>
                  <a:schemeClr val="bg1"/>
                </a:solidFill>
              </a:rPr>
              <a:t>– </a:t>
            </a:r>
            <a:r>
              <a:rPr lang="de-DE" sz="2800" b="1" dirty="0" smtClean="0">
                <a:solidFill>
                  <a:schemeClr val="bg1"/>
                </a:solidFill>
              </a:rPr>
              <a:t>Points in Plane</a:t>
            </a:r>
            <a:endParaRPr lang="de-DE" sz="28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bg1"/>
                </a:solidFill>
              </a:rPr>
              <a:t>Repeats until sufficient confident.</a:t>
            </a:r>
            <a:endParaRPr lang="de-D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803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4526" y="620688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SACMODEL_PLANE </a:t>
            </a:r>
            <a:r>
              <a:rPr lang="en-US" sz="2800" baseline="30000" dirty="0" smtClean="0">
                <a:solidFill>
                  <a:schemeClr val="bg1"/>
                </a:solidFill>
              </a:rPr>
              <a:t>1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  <a:endParaRPr lang="en-IN" sz="2800" u="sng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968198"/>
            <a:ext cx="38004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904526" y="1524000"/>
            <a:ext cx="76866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b="1" dirty="0">
                <a:solidFill>
                  <a:schemeClr val="bg1"/>
                </a:solidFill>
              </a:rPr>
              <a:t>four</a:t>
            </a:r>
            <a:r>
              <a:rPr lang="en-US" dirty="0">
                <a:solidFill>
                  <a:schemeClr val="bg1"/>
                </a:solidFill>
              </a:rPr>
              <a:t> coefficients of the plane are its 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Hessian Normal form</a:t>
            </a:r>
            <a:r>
              <a:rPr lang="en-US" dirty="0">
                <a:solidFill>
                  <a:schemeClr val="bg1"/>
                </a:solidFill>
              </a:rPr>
              <a:t>: [</a:t>
            </a:r>
            <a:r>
              <a:rPr lang="en-US" b="1" dirty="0" err="1" smtClean="0">
                <a:solidFill>
                  <a:schemeClr val="bg1"/>
                </a:solidFill>
              </a:rPr>
              <a:t>normal_x</a:t>
            </a:r>
            <a:r>
              <a:rPr lang="en-US" b="1" dirty="0" smtClean="0">
                <a:solidFill>
                  <a:schemeClr val="bg1"/>
                </a:solidFill>
              </a:rPr>
              <a:t>, </a:t>
            </a:r>
            <a:r>
              <a:rPr lang="en-US" b="1" dirty="0" err="1" smtClean="0">
                <a:solidFill>
                  <a:schemeClr val="bg1"/>
                </a:solidFill>
              </a:rPr>
              <a:t>normal_y</a:t>
            </a:r>
            <a:r>
              <a:rPr lang="en-US" b="1" dirty="0" smtClean="0">
                <a:solidFill>
                  <a:schemeClr val="bg1"/>
                </a:solidFill>
              </a:rPr>
              <a:t>, </a:t>
            </a:r>
            <a:r>
              <a:rPr lang="en-US" b="1" dirty="0" err="1" smtClean="0">
                <a:solidFill>
                  <a:schemeClr val="bg1"/>
                </a:solidFill>
              </a:rPr>
              <a:t>normal_z</a:t>
            </a:r>
            <a:r>
              <a:rPr lang="en-US" b="1" dirty="0" smtClean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d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0" y="6324600"/>
            <a:ext cx="5299735" cy="516577"/>
          </a:xfrm>
        </p:spPr>
        <p:txBody>
          <a:bodyPr/>
          <a:lstStyle/>
          <a:p>
            <a:pPr algn="l"/>
            <a:r>
              <a:rPr lang="de-DE" sz="1100" dirty="0" smtClean="0">
                <a:solidFill>
                  <a:schemeClr val="bg1"/>
                </a:solidFill>
              </a:rPr>
              <a:t>1 -http://docs.pointclouds.org/1.7.0/group__sample__consensus.html</a:t>
            </a:r>
            <a:endParaRPr lang="de-DE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23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4526" y="620688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 smtClean="0">
                <a:solidFill>
                  <a:schemeClr val="bg1"/>
                </a:solidFill>
              </a:rPr>
              <a:t>Filtering out the plane using EXTRACT INDICES</a:t>
            </a:r>
            <a:endParaRPr lang="en-IN" sz="2800" u="sng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926" y="1417081"/>
            <a:ext cx="5181600" cy="1436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38499"/>
            <a:ext cx="3719217" cy="2359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18" y="3276600"/>
            <a:ext cx="4150117" cy="22833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72743" y="5622938"/>
            <a:ext cx="159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 smtClean="0">
                <a:solidFill>
                  <a:schemeClr val="bg1"/>
                </a:solidFill>
              </a:rPr>
              <a:t>Plane detected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6904" y="5622938"/>
            <a:ext cx="311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 smtClean="0">
                <a:solidFill>
                  <a:schemeClr val="bg1"/>
                </a:solidFill>
              </a:rPr>
              <a:t>Point cloud with Extract indices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402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 txBox="1">
            <a:spLocks/>
          </p:cNvSpPr>
          <p:nvPr/>
        </p:nvSpPr>
        <p:spPr>
          <a:xfrm>
            <a:off x="962625" y="908720"/>
            <a:ext cx="7772400" cy="658606"/>
          </a:xfrm>
          <a:prstGeom prst="rect">
            <a:avLst/>
          </a:prstGeom>
        </p:spPr>
        <p:txBody>
          <a:bodyPr vert="horz" lIns="91448" tIns="45724" rIns="91448" bIns="45724" rtlCol="0" anchor="b">
            <a:normAutofit fontScale="85000" lnSpcReduction="1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51" dirty="0">
                <a:solidFill>
                  <a:schemeClr val="bg1"/>
                </a:solidFill>
              </a:rPr>
              <a:t>TASK </a:t>
            </a:r>
            <a:r>
              <a:rPr lang="en-US" sz="4051" dirty="0" smtClean="0">
                <a:solidFill>
                  <a:schemeClr val="bg1"/>
                </a:solidFill>
              </a:rPr>
              <a:t>1: Parking area detection in 2D Image</a:t>
            </a:r>
            <a:endParaRPr lang="en-US" sz="405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2625" y="2348880"/>
            <a:ext cx="7524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bg1"/>
                </a:solidFill>
              </a:rPr>
              <a:t>Detect </a:t>
            </a:r>
            <a:r>
              <a:rPr lang="en-IN" sz="2800" dirty="0">
                <a:solidFill>
                  <a:schemeClr val="bg1"/>
                </a:solidFill>
              </a:rPr>
              <a:t>parking area features in images (e.g., lines, corners, patterns…) </a:t>
            </a:r>
            <a:endParaRPr lang="en-IN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bg1"/>
                </a:solidFill>
              </a:rPr>
              <a:t>Generate </a:t>
            </a:r>
            <a:r>
              <a:rPr lang="en-IN" sz="2800" dirty="0">
                <a:solidFill>
                  <a:schemeClr val="bg1"/>
                </a:solidFill>
              </a:rPr>
              <a:t>a map of parking </a:t>
            </a:r>
            <a:r>
              <a:rPr lang="en-IN" sz="2800" dirty="0" smtClean="0">
                <a:solidFill>
                  <a:schemeClr val="bg1"/>
                </a:solidFill>
              </a:rPr>
              <a:t>spaces.</a:t>
            </a:r>
            <a:endParaRPr lang="en-IN" sz="2800" dirty="0">
              <a:solidFill>
                <a:schemeClr val="bg1"/>
              </a:solidFill>
            </a:endParaRPr>
          </a:p>
          <a:p>
            <a:endParaRPr lang="de-D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37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219200" y="2362200"/>
            <a:ext cx="7772400" cy="1223963"/>
          </a:xfrm>
        </p:spPr>
        <p:txBody>
          <a:bodyPr/>
          <a:lstStyle/>
          <a:p>
            <a:pPr rtl="0" eaLnBrk="1" latinLnBrk="0" hangingPunct="1"/>
            <a:r>
              <a:rPr lang="en-US" sz="6600" kern="1200" dirty="0" smtClean="0">
                <a:solidFill>
                  <a:srgbClr val="000000"/>
                </a:solidFill>
                <a:effectLst/>
                <a:latin typeface="Calibri"/>
                <a:ea typeface="+mn-ea"/>
                <a:cs typeface="+mn-cs"/>
              </a:rPr>
              <a:t>Task 3: Car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7772400" cy="1223963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 smtClean="0">
                <a:solidFill>
                  <a:srgbClr val="000000"/>
                </a:solidFill>
                <a:effectLst/>
                <a:latin typeface="Calibri"/>
                <a:ea typeface="+mn-ea"/>
                <a:cs typeface="+mn-cs"/>
              </a:rPr>
              <a:t>Task 3: Car Detection </a:t>
            </a:r>
            <a:r>
              <a:rPr lang="en-US" sz="2800" kern="1200" dirty="0" smtClean="0">
                <a:solidFill>
                  <a:srgbClr val="000000"/>
                </a:solidFill>
                <a:effectLst/>
                <a:latin typeface="Calibri"/>
                <a:ea typeface="+mn-ea"/>
                <a:cs typeface="+mn-cs"/>
              </a:rPr>
              <a:t>(Required)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905000"/>
            <a:ext cx="76431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Registration from previous task provides a segmentation of </a:t>
            </a:r>
            <a:r>
              <a:rPr lang="en-US" sz="3600" dirty="0" smtClean="0">
                <a:solidFill>
                  <a:schemeClr val="bg1"/>
                </a:solidFill>
              </a:rPr>
              <a:t>cars.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Use these point clouds as training examples to compute car </a:t>
            </a:r>
            <a:r>
              <a:rPr lang="en-US" sz="3600" dirty="0" smtClean="0">
                <a:solidFill>
                  <a:schemeClr val="bg1"/>
                </a:solidFill>
              </a:rPr>
              <a:t>features.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600" dirty="0" smtClean="0">
                <a:solidFill>
                  <a:schemeClr val="bg1"/>
                </a:solidFill>
              </a:rPr>
              <a:t>Implement </a:t>
            </a:r>
            <a:r>
              <a:rPr lang="en-US" sz="3600" dirty="0">
                <a:solidFill>
                  <a:schemeClr val="bg1"/>
                </a:solidFill>
              </a:rPr>
              <a:t>a car </a:t>
            </a:r>
            <a:r>
              <a:rPr lang="en-US" sz="3600" dirty="0" smtClean="0">
                <a:solidFill>
                  <a:schemeClr val="bg1"/>
                </a:solidFill>
              </a:rPr>
              <a:t>detector.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Map </a:t>
            </a:r>
            <a:r>
              <a:rPr lang="en-US" sz="3600" dirty="0" smtClean="0">
                <a:solidFill>
                  <a:schemeClr val="bg1"/>
                </a:solidFill>
              </a:rPr>
              <a:t>Improvement.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47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528637"/>
            <a:ext cx="7772400" cy="12239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Task 3: Car Detection </a:t>
            </a:r>
            <a:r>
              <a:rPr lang="en-US" sz="2400" dirty="0">
                <a:solidFill>
                  <a:srgbClr val="000000"/>
                </a:solidFill>
              </a:rPr>
              <a:t>(Solution)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006475"/>
              </p:ext>
            </p:extLst>
          </p:nvPr>
        </p:nvGraphicFramePr>
        <p:xfrm>
          <a:off x="914401" y="1701797"/>
          <a:ext cx="7772400" cy="4462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685800" y="5638800"/>
            <a:ext cx="815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</a:rPr>
              <a:t>Reference: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  <a:hlinkClick r:id="rId8"/>
              </a:rPr>
              <a:t>Logistics </a:t>
            </a:r>
            <a:r>
              <a:rPr lang="en-IN" sz="2000" dirty="0">
                <a:solidFill>
                  <a:schemeClr val="bg1"/>
                </a:solidFill>
                <a:hlinkClick r:id="rId8"/>
              </a:rPr>
              <a:t>Regression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29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8143" y="2209800"/>
            <a:ext cx="8571257" cy="11079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Step 1: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335907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Step 1: Object </a:t>
            </a:r>
            <a:r>
              <a:rPr lang="en-US" sz="4400" dirty="0" smtClean="0">
                <a:solidFill>
                  <a:schemeClr val="bg1"/>
                </a:solidFill>
              </a:rPr>
              <a:t>Detection</a:t>
            </a:r>
            <a:endParaRPr lang="en-US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782317"/>
              </p:ext>
            </p:extLst>
          </p:nvPr>
        </p:nvGraphicFramePr>
        <p:xfrm>
          <a:off x="914401" y="1701797"/>
          <a:ext cx="7772400" cy="4462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19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0" y="533400"/>
            <a:ext cx="762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4000" b="1" dirty="0">
                <a:solidFill>
                  <a:schemeClr val="bg1"/>
                </a:solidFill>
              </a:rPr>
              <a:t>Euclidean Cluster </a:t>
            </a:r>
            <a:r>
              <a:rPr lang="en-US" sz="4000" b="1" dirty="0" smtClean="0">
                <a:solidFill>
                  <a:schemeClr val="bg1"/>
                </a:solidFill>
              </a:rPr>
              <a:t>Extraction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66800" y="4267200"/>
            <a:ext cx="7315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Reference:</a:t>
            </a:r>
          </a:p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Euclidean Cluster Extraction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4"/>
              </a:rPr>
              <a:t>KD-Tree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800"/>
            <a:ext cx="7123113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Euclidean</a:t>
            </a:r>
            <a:r>
              <a:rPr lang="en-US" baseline="0" dirty="0" smtClean="0"/>
              <a:t> Cluster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36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0" y="533400"/>
            <a:ext cx="762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3200" b="1" dirty="0" smtClean="0">
                <a:solidFill>
                  <a:schemeClr val="bg1"/>
                </a:solidFill>
              </a:rPr>
              <a:t>Euclidean Cluster Extraction (</a:t>
            </a:r>
            <a:r>
              <a:rPr lang="en-US" b="1" dirty="0" smtClean="0">
                <a:solidFill>
                  <a:schemeClr val="bg1"/>
                </a:solidFill>
              </a:rPr>
              <a:t>Continue)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19200" y="4635500"/>
            <a:ext cx="7315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Reference:</a:t>
            </a:r>
          </a:p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Euclidean Cluster Extraction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4"/>
              </a:rPr>
              <a:t>KD-Tree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00" name="Picture 4" descr="C:\Users\amanullahtariq\Desktop\Lab Work\Task3\EcludienResul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09700"/>
            <a:ext cx="5943600" cy="303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Euclidean </a:t>
            </a:r>
            <a:r>
              <a:rPr lang="en-US" dirty="0"/>
              <a:t>Custer Extraction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4234" y="3892921"/>
            <a:ext cx="5191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Blue objects are identified clusters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4105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0" y="533400"/>
            <a:ext cx="762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4000" b="1" dirty="0" smtClean="0">
                <a:solidFill>
                  <a:schemeClr val="bg1"/>
                </a:solidFill>
              </a:rPr>
              <a:t>Region Growing Segmentation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19200" y="1166843"/>
            <a:ext cx="7620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smtClean="0">
                <a:solidFill>
                  <a:schemeClr val="bg1"/>
                </a:solidFill>
              </a:rPr>
              <a:t>This algorithm merge </a:t>
            </a:r>
            <a:r>
              <a:rPr lang="en-US" dirty="0">
                <a:solidFill>
                  <a:schemeClr val="bg1"/>
                </a:solidFill>
              </a:rPr>
              <a:t>the points that are close enough in terms of the smoothness constraint. Thereby, the output of this algorithm is the set of clusters, were each cluster is a set of points that are considered to be a part of the same smooth surface. The work of this algorithm is based on the comparison of the angles between the points </a:t>
            </a:r>
            <a:r>
              <a:rPr lang="en-US" dirty="0" smtClean="0">
                <a:solidFill>
                  <a:schemeClr val="bg1"/>
                </a:solidFill>
              </a:rPr>
              <a:t>normal.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Takes more time than Euclidean Cluster Extraction.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6800" y="4267200"/>
            <a:ext cx="731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Reference:</a:t>
            </a:r>
          </a:p>
          <a:p>
            <a:r>
              <a:rPr lang="en-US" dirty="0" smtClean="0">
                <a:solidFill>
                  <a:schemeClr val="bg1"/>
                </a:solidFill>
                <a:hlinkClick r:id="rId2"/>
              </a:rPr>
              <a:t>Region Growing Segmentation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93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0" y="533400"/>
            <a:ext cx="762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3200" b="1" dirty="0" smtClean="0">
                <a:solidFill>
                  <a:schemeClr val="bg1"/>
                </a:solidFill>
              </a:rPr>
              <a:t>Region Growing Segmentation </a:t>
            </a:r>
            <a:r>
              <a:rPr lang="en-US" b="1" dirty="0" smtClean="0">
                <a:solidFill>
                  <a:schemeClr val="bg1"/>
                </a:solidFill>
              </a:rPr>
              <a:t>(Continue)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92" y="1447800"/>
            <a:ext cx="7999413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893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0" y="533400"/>
            <a:ext cx="762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3200" b="1" dirty="0" smtClean="0">
                <a:solidFill>
                  <a:schemeClr val="bg1"/>
                </a:solidFill>
              </a:rPr>
              <a:t>Region Growing Segmentation </a:t>
            </a:r>
            <a:r>
              <a:rPr lang="en-US" b="1" dirty="0" smtClean="0">
                <a:solidFill>
                  <a:schemeClr val="bg1"/>
                </a:solidFill>
              </a:rPr>
              <a:t>(Continue)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6800" y="4267200"/>
            <a:ext cx="731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Reference:</a:t>
            </a:r>
          </a:p>
          <a:p>
            <a:r>
              <a:rPr lang="en-US" dirty="0" smtClean="0">
                <a:solidFill>
                  <a:schemeClr val="bg1"/>
                </a:solidFill>
                <a:hlinkClick r:id="rId2"/>
              </a:rPr>
              <a:t>Region Growing Segmentation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C:\Users\amanullahtariq\Desktop\Lab Work\Task3\RegionGrowingOutp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395" y="1319370"/>
            <a:ext cx="5592010" cy="29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28817" y="3747072"/>
            <a:ext cx="5191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Blue objects are identified clusters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2751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4200" y="457200"/>
            <a:ext cx="2728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 smtClean="0">
                <a:solidFill>
                  <a:schemeClr val="bg1"/>
                </a:solidFill>
              </a:rPr>
              <a:t>Applying Bilateral</a:t>
            </a:r>
            <a:endParaRPr lang="de-DE" sz="2800" u="sng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38600" y="5867400"/>
            <a:ext cx="1697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</a:rPr>
              <a:t>Original Image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2" r="11021"/>
          <a:stretch/>
        </p:blipFill>
        <p:spPr>
          <a:xfrm>
            <a:off x="828812" y="1219200"/>
            <a:ext cx="8162788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5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0" y="533400"/>
            <a:ext cx="762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3200" b="1" dirty="0" smtClean="0">
                <a:solidFill>
                  <a:schemeClr val="bg1"/>
                </a:solidFill>
              </a:rPr>
              <a:t>Comparison: Euclidean VS Region Growi</a:t>
            </a:r>
            <a:r>
              <a:rPr lang="en-US" sz="3200" b="1" dirty="0">
                <a:solidFill>
                  <a:schemeClr val="bg1"/>
                </a:solidFill>
              </a:rPr>
              <a:t>n</a:t>
            </a:r>
            <a:r>
              <a:rPr lang="en-US" sz="3200" b="1" dirty="0" smtClean="0">
                <a:solidFill>
                  <a:schemeClr val="bg1"/>
                </a:solidFill>
              </a:rPr>
              <a:t>g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Picture 2" descr="C:\Users\amanullahtariq\Desktop\Lab Work\Task3\RegionGrowingOutpu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9" t="13787" r="27779"/>
          <a:stretch/>
        </p:blipFill>
        <p:spPr bwMode="auto">
          <a:xfrm>
            <a:off x="5254896" y="1834112"/>
            <a:ext cx="2365104" cy="29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amanullahtariq\Desktop\Lab Work\Task3\EcludienResul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0" t="3765" r="28845"/>
          <a:stretch/>
        </p:blipFill>
        <p:spPr bwMode="auto">
          <a:xfrm>
            <a:off x="1371600" y="1834112"/>
            <a:ext cx="2400300" cy="29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77864" y="4944707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Euclidean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2600" y="4944707"/>
            <a:ext cx="167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Region Growing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800" y="5471571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000" dirty="0" smtClean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For our rest of the program we used Region Growing.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17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426" y="620688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chemeClr val="bg1"/>
                </a:solidFill>
              </a:rPr>
              <a:t>Identifying Threshold Values </a:t>
            </a:r>
            <a:r>
              <a:rPr lang="en-IN" dirty="0" smtClean="0">
                <a:solidFill>
                  <a:schemeClr val="bg1"/>
                </a:solidFill>
              </a:rPr>
              <a:t>(Manually)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826" y="1739900"/>
            <a:ext cx="7772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 </a:t>
            </a:r>
            <a:r>
              <a:rPr lang="en-IN" sz="2800" dirty="0" smtClean="0">
                <a:solidFill>
                  <a:schemeClr val="bg1"/>
                </a:solidFill>
              </a:rPr>
              <a:t>Manually visualize all the clusters and saved them in a Excel sheet.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Attributes </a:t>
            </a:r>
            <a:r>
              <a:rPr lang="en-IN" sz="2800" dirty="0" smtClean="0">
                <a:solidFill>
                  <a:schemeClr val="bg1"/>
                </a:solidFill>
              </a:rPr>
              <a:t>saved where</a:t>
            </a:r>
            <a:endParaRPr lang="en-IN" sz="2800" dirty="0">
              <a:solidFill>
                <a:schemeClr val="bg1"/>
              </a:solidFill>
            </a:endParaRPr>
          </a:p>
          <a:p>
            <a:pPr marL="1123843" lvl="1" indent="-514350"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Length ( y – </a:t>
            </a:r>
            <a:r>
              <a:rPr lang="en-IN" sz="2800" dirty="0" smtClean="0">
                <a:solidFill>
                  <a:schemeClr val="bg1"/>
                </a:solidFill>
              </a:rPr>
              <a:t>value)</a:t>
            </a:r>
          </a:p>
          <a:p>
            <a:pPr marL="1123843" lvl="1" indent="-514350">
              <a:buFont typeface="+mj-lt"/>
              <a:buAutoNum type="arabicPeriod"/>
            </a:pPr>
            <a:r>
              <a:rPr lang="en-IN" sz="2800" dirty="0" smtClean="0">
                <a:solidFill>
                  <a:schemeClr val="bg1"/>
                </a:solidFill>
              </a:rPr>
              <a:t>Height </a:t>
            </a:r>
            <a:r>
              <a:rPr lang="en-IN" sz="2800" dirty="0">
                <a:solidFill>
                  <a:schemeClr val="bg1"/>
                </a:solidFill>
              </a:rPr>
              <a:t>( z  – value</a:t>
            </a:r>
            <a:r>
              <a:rPr lang="en-IN" sz="2800" dirty="0" smtClean="0">
                <a:solidFill>
                  <a:schemeClr val="bg1"/>
                </a:solidFill>
              </a:rPr>
              <a:t>)</a:t>
            </a:r>
          </a:p>
          <a:p>
            <a:pPr marL="1123843" lvl="1" indent="-514350">
              <a:buFont typeface="+mj-lt"/>
              <a:buAutoNum type="arabicPeriod"/>
            </a:pPr>
            <a:r>
              <a:rPr lang="en-IN" sz="2800" dirty="0" smtClean="0">
                <a:solidFill>
                  <a:schemeClr val="bg1"/>
                </a:solidFill>
              </a:rPr>
              <a:t> </a:t>
            </a:r>
            <a:r>
              <a:rPr lang="en-IN" sz="2800" dirty="0">
                <a:solidFill>
                  <a:schemeClr val="bg1"/>
                </a:solidFill>
              </a:rPr>
              <a:t>Width ( x – value</a:t>
            </a:r>
            <a:r>
              <a:rPr lang="en-IN" sz="2800" dirty="0" smtClean="0">
                <a:solidFill>
                  <a:schemeClr val="bg1"/>
                </a:solidFill>
              </a:rPr>
              <a:t>)</a:t>
            </a:r>
          </a:p>
          <a:p>
            <a:pPr marL="1123843" lvl="1" indent="-514350">
              <a:buFont typeface="+mj-lt"/>
              <a:buAutoNum type="arabicPeriod"/>
            </a:pPr>
            <a:r>
              <a:rPr lang="en-IN" sz="2800" dirty="0" smtClean="0">
                <a:solidFill>
                  <a:schemeClr val="bg1"/>
                </a:solidFill>
              </a:rPr>
              <a:t> Type ( Car / Not Car)</a:t>
            </a:r>
          </a:p>
          <a:p>
            <a:pPr marL="1123843" lvl="1" indent="-514350">
              <a:buFont typeface="+mj-lt"/>
              <a:buAutoNum type="arabicPeriod"/>
            </a:pPr>
            <a:endParaRPr lang="en-IN" sz="2800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solidFill>
                  <a:schemeClr val="bg1"/>
                </a:solidFill>
              </a:rPr>
              <a:t> Result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592343"/>
              </p:ext>
            </p:extLst>
          </p:nvPr>
        </p:nvGraphicFramePr>
        <p:xfrm>
          <a:off x="2362200" y="51054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5" name="Worksheet" showAsIcon="1" r:id="rId3" imgW="914400" imgH="771480" progId="Excel.Sheet.12">
                  <p:embed/>
                </p:oleObj>
              </mc:Choice>
              <mc:Fallback>
                <p:oleObj name="Worksheet" showAsIcon="1" r:id="rId3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62200" y="51054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C:\Users\Muazzam\Downloads\11749674_10153503400603685_618406013_n.jpg"/>
          <p:cNvPicPr>
            <a:picLocks noChangeAspect="1" noChangeArrowheads="1"/>
          </p:cNvPicPr>
          <p:nvPr/>
        </p:nvPicPr>
        <p:blipFill rotWithShape="1">
          <a:blip r:embed="rId5"/>
          <a:srcRect l="15530" t="20042" r="20076" b="31411"/>
          <a:stretch/>
        </p:blipFill>
        <p:spPr bwMode="auto">
          <a:xfrm>
            <a:off x="5791200" y="2463801"/>
            <a:ext cx="2159000" cy="1384300"/>
          </a:xfrm>
          <a:prstGeom prst="rect">
            <a:avLst/>
          </a:prstGeom>
          <a:noFill/>
        </p:spPr>
      </p:pic>
      <p:pic>
        <p:nvPicPr>
          <p:cNvPr id="12" name="Picture 3" descr="C:\Users\Muazzam\Downloads\11741853_10153503400598685_210559703_n.jpg"/>
          <p:cNvPicPr>
            <a:picLocks noChangeAspect="1" noChangeArrowheads="1"/>
          </p:cNvPicPr>
          <p:nvPr/>
        </p:nvPicPr>
        <p:blipFill rotWithShape="1">
          <a:blip r:embed="rId6"/>
          <a:srcRect l="17132" t="12097" r="21724" b="24463"/>
          <a:stretch/>
        </p:blipFill>
        <p:spPr bwMode="auto">
          <a:xfrm>
            <a:off x="5410200" y="4038600"/>
            <a:ext cx="2628900" cy="1498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885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Problem(s)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4401" y="1701797"/>
            <a:ext cx="7772400" cy="4013203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 smtClean="0">
                <a:solidFill>
                  <a:schemeClr val="bg1"/>
                </a:solidFill>
              </a:rPr>
              <a:t>Can we used the manually identified thresholds?</a:t>
            </a:r>
          </a:p>
          <a:p>
            <a:pPr marL="74069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Hard coded values can lead to big errors.</a:t>
            </a:r>
          </a:p>
          <a:p>
            <a:pPr marL="74069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What if truck comes and what if small car comes.</a:t>
            </a:r>
          </a:p>
          <a:p>
            <a:pPr marL="74069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</a:rPr>
              <a:t>If we have to hard code the threshold values then why we are writing </a:t>
            </a:r>
            <a:r>
              <a:rPr lang="en-US" sz="2400" smtClean="0">
                <a:solidFill>
                  <a:schemeClr val="bg1"/>
                </a:solidFill>
              </a:rPr>
              <a:t>so much code?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600" dirty="0" smtClean="0">
                <a:solidFill>
                  <a:schemeClr val="bg1"/>
                </a:solidFill>
              </a:rPr>
              <a:t>How to solve this problem?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Supervised Learning.</a:t>
            </a:r>
          </a:p>
          <a:p>
            <a:r>
              <a:rPr lang="en-US" sz="2600" dirty="0" smtClean="0">
                <a:solidFill>
                  <a:schemeClr val="bg1"/>
                </a:solidFill>
              </a:rPr>
              <a:t>Which </a:t>
            </a:r>
            <a:r>
              <a:rPr lang="en-US" sz="2600" dirty="0">
                <a:solidFill>
                  <a:schemeClr val="bg1"/>
                </a:solidFill>
              </a:rPr>
              <a:t>supervised algorithm to use ?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Small feature list.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Only need to classify objects as Cars and Not Cars (binary)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SVM, Linear , logistic regression etc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283490" lvl="1" indent="0">
              <a:buNone/>
            </a:pPr>
            <a:endParaRPr lang="en-US" sz="1798" dirty="0" smtClean="0">
              <a:solidFill>
                <a:schemeClr val="bg1"/>
              </a:solidFill>
            </a:endParaRPr>
          </a:p>
          <a:p>
            <a:pPr lvl="1"/>
            <a:endParaRPr lang="en-US" sz="2499" dirty="0" smtClean="0">
              <a:solidFill>
                <a:schemeClr val="bg1"/>
              </a:solidFill>
            </a:endParaRPr>
          </a:p>
          <a:p>
            <a:pPr marL="283490" lvl="1" indent="0">
              <a:buNone/>
            </a:pPr>
            <a:endParaRPr lang="en-US" sz="2499" dirty="0" smtClean="0">
              <a:solidFill>
                <a:schemeClr val="bg1"/>
              </a:solidFill>
            </a:endParaRPr>
          </a:p>
          <a:p>
            <a:pPr marL="283490" lvl="1" indent="0">
              <a:buNone/>
            </a:pPr>
            <a:endParaRPr lang="en-US" sz="2499" dirty="0">
              <a:solidFill>
                <a:schemeClr val="bg1"/>
              </a:solidFill>
            </a:endParaRPr>
          </a:p>
          <a:p>
            <a:pPr marL="740690" lvl="1" indent="-457200">
              <a:buFont typeface="+mj-lt"/>
              <a:buAutoNum type="arabicPeriod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740690" lvl="1" indent="-457200">
              <a:buFont typeface="+mj-lt"/>
              <a:buAutoNum type="arabicPeriod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600" y="5562600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Reference: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hlinkClick r:id="rId3"/>
              </a:rPr>
              <a:t>Liblinear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142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3048000"/>
            <a:ext cx="8077200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Step 2: Applying Supervised Learning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9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381000"/>
            <a:ext cx="7772400" cy="1223963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Step 2: Applying Supervised </a:t>
            </a:r>
            <a:r>
              <a:rPr lang="en-US" sz="3600" dirty="0" smtClean="0">
                <a:solidFill>
                  <a:schemeClr val="bg1"/>
                </a:solidFill>
              </a:rPr>
              <a:t>Learning</a:t>
            </a:r>
            <a:endParaRPr lang="en-US" sz="32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925175"/>
              </p:ext>
            </p:extLst>
          </p:nvPr>
        </p:nvGraphicFramePr>
        <p:xfrm>
          <a:off x="914401" y="1701797"/>
          <a:ext cx="7772400" cy="4462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081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45748" y="620688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chemeClr val="bg1"/>
                </a:solidFill>
              </a:rPr>
              <a:t>Process (Training &amp; Prediction)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66426" y="1981200"/>
            <a:ext cx="7772400" cy="1600200"/>
          </a:xfrm>
        </p:spPr>
        <p:txBody>
          <a:bodyPr>
            <a:noAutofit/>
          </a:bodyPr>
          <a:lstStyle/>
          <a:p>
            <a:pPr marL="283490" lvl="1" indent="0"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		</a:t>
            </a:r>
          </a:p>
          <a:p>
            <a:pPr marL="283490" lvl="1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Feature List as text file</a:t>
            </a:r>
            <a:r>
              <a:rPr lang="en-US" sz="1200" dirty="0" smtClean="0">
                <a:solidFill>
                  <a:schemeClr val="bg1"/>
                </a:solidFill>
              </a:rPr>
              <a:t>		</a:t>
            </a:r>
            <a:r>
              <a:rPr lang="en-US" sz="1200" dirty="0">
                <a:solidFill>
                  <a:schemeClr val="bg1"/>
                </a:solidFill>
              </a:rPr>
              <a:t>	</a:t>
            </a:r>
            <a:r>
              <a:rPr lang="en-US" sz="1200" dirty="0" smtClean="0">
                <a:solidFill>
                  <a:schemeClr val="bg1"/>
                </a:solidFill>
              </a:rPr>
              <a:t>            </a:t>
            </a:r>
            <a:r>
              <a:rPr lang="en-US" sz="1600" dirty="0" smtClean="0">
                <a:solidFill>
                  <a:schemeClr val="bg1"/>
                </a:solidFill>
              </a:rPr>
              <a:t>Model File/ learned function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 smtClean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19126" y="2819400"/>
            <a:ext cx="2448274" cy="838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Training </a:t>
            </a:r>
            <a:endParaRPr lang="en-US" sz="2800" dirty="0"/>
          </a:p>
        </p:txBody>
      </p:sp>
      <p:sp>
        <p:nvSpPr>
          <p:cNvPr id="12" name="Right Arrow 11"/>
          <p:cNvSpPr/>
          <p:nvPr/>
        </p:nvSpPr>
        <p:spPr>
          <a:xfrm>
            <a:off x="1447800" y="2895600"/>
            <a:ext cx="1971326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ight Arrow 17"/>
          <p:cNvSpPr/>
          <p:nvPr/>
        </p:nvSpPr>
        <p:spPr>
          <a:xfrm>
            <a:off x="5867400" y="2895600"/>
            <a:ext cx="2219081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5"/>
          <p:cNvSpPr txBox="1">
            <a:spLocks/>
          </p:cNvSpPr>
          <p:nvPr/>
        </p:nvSpPr>
        <p:spPr>
          <a:xfrm>
            <a:off x="632025" y="4481286"/>
            <a:ext cx="7772400" cy="1600200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228621" indent="-228621" algn="l" defTabSz="914484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2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63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84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104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726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347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967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589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1" name="Content Placeholder 5"/>
          <p:cNvSpPr txBox="1">
            <a:spLocks/>
          </p:cNvSpPr>
          <p:nvPr/>
        </p:nvSpPr>
        <p:spPr>
          <a:xfrm>
            <a:off x="-304800" y="4591050"/>
            <a:ext cx="7772400" cy="1600200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228621" indent="-228621" algn="l" defTabSz="914484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2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63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84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104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726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347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967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589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90" lvl="1" indent="0">
              <a:buFont typeface="Arial" pitchFamily="34" charset="0"/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		</a:t>
            </a:r>
          </a:p>
          <a:p>
            <a:endParaRPr lang="en-US" sz="1400" dirty="0" smtClean="0">
              <a:solidFill>
                <a:schemeClr val="bg1"/>
              </a:solidFill>
            </a:endParaRPr>
          </a:p>
          <a:p>
            <a:endParaRPr lang="en-US" sz="1400" dirty="0" smtClean="0">
              <a:solidFill>
                <a:schemeClr val="bg1"/>
              </a:solidFill>
            </a:endParaRPr>
          </a:p>
          <a:p>
            <a:endParaRPr lang="en-US" sz="1400" dirty="0" smtClean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sz="1400" dirty="0" smtClean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46669" y="4800600"/>
            <a:ext cx="1972931" cy="1181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Predictor</a:t>
            </a:r>
            <a:endParaRPr lang="en-US" sz="2800" dirty="0"/>
          </a:p>
        </p:txBody>
      </p:sp>
      <p:sp>
        <p:nvSpPr>
          <p:cNvPr id="23" name="Right Arrow 22"/>
          <p:cNvSpPr/>
          <p:nvPr/>
        </p:nvSpPr>
        <p:spPr>
          <a:xfrm>
            <a:off x="4419600" y="5081814"/>
            <a:ext cx="1806375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Right Arrow 23"/>
          <p:cNvSpPr/>
          <p:nvPr/>
        </p:nvSpPr>
        <p:spPr>
          <a:xfrm>
            <a:off x="475343" y="4586514"/>
            <a:ext cx="1971326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Right Arrow 24"/>
          <p:cNvSpPr/>
          <p:nvPr/>
        </p:nvSpPr>
        <p:spPr>
          <a:xfrm>
            <a:off x="475343" y="5535386"/>
            <a:ext cx="1971326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49514" y="5366109"/>
            <a:ext cx="1122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Model File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29113" y="4344639"/>
            <a:ext cx="2100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Output (Classifying Clusters)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248400" y="4838700"/>
            <a:ext cx="1972931" cy="1181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Map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649514" y="4291334"/>
            <a:ext cx="843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Clusters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5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12" grpId="0" animBg="1"/>
      <p:bldP spid="18" grpId="0" animBg="1"/>
      <p:bldP spid="22" grpId="0" animBg="1"/>
      <p:bldP spid="23" grpId="0" animBg="1"/>
      <p:bldP spid="24" grpId="0" animBg="1"/>
      <p:bldP spid="25" grpId="0" animBg="1"/>
      <p:bldP spid="15" grpId="0"/>
      <p:bldP spid="29" grpId="0"/>
      <p:bldP spid="30" grpId="0" animBg="1"/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66426" y="620688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Process </a:t>
            </a:r>
            <a:r>
              <a:rPr lang="en-US" sz="1600" dirty="0" smtClean="0">
                <a:solidFill>
                  <a:schemeClr val="bg1"/>
                </a:solidFill>
              </a:rPr>
              <a:t>(continue)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Training </a:t>
            </a:r>
          </a:p>
          <a:p>
            <a:pPr lvl="1"/>
            <a:r>
              <a:rPr lang="en-US" sz="2499" dirty="0" smtClean="0">
                <a:solidFill>
                  <a:schemeClr val="bg1"/>
                </a:solidFill>
              </a:rPr>
              <a:t>We </a:t>
            </a:r>
            <a:r>
              <a:rPr lang="en-US" sz="2499" dirty="0">
                <a:solidFill>
                  <a:schemeClr val="bg1"/>
                </a:solidFill>
              </a:rPr>
              <a:t>use following solver or methods</a:t>
            </a:r>
          </a:p>
          <a:p>
            <a:pPr marL="855011" lvl="2" indent="-342900">
              <a:buFont typeface="+mj-lt"/>
              <a:buAutoNum type="arabicPeriod"/>
            </a:pPr>
            <a:r>
              <a:rPr lang="en-US" sz="2100" dirty="0">
                <a:solidFill>
                  <a:schemeClr val="bg1"/>
                </a:solidFill>
              </a:rPr>
              <a:t>L1-regularized logistic regression</a:t>
            </a:r>
          </a:p>
          <a:p>
            <a:pPr marL="855011" lvl="2" indent="-342900">
              <a:buFont typeface="+mj-lt"/>
              <a:buAutoNum type="arabicPeriod"/>
            </a:pPr>
            <a:r>
              <a:rPr lang="en-US" sz="2100" dirty="0">
                <a:solidFill>
                  <a:schemeClr val="bg1"/>
                </a:solidFill>
              </a:rPr>
              <a:t>L2-regularized L2-loss support vector classification (dual</a:t>
            </a:r>
            <a:r>
              <a:rPr lang="en-US" sz="2100" dirty="0" smtClean="0">
                <a:solidFill>
                  <a:schemeClr val="bg1"/>
                </a:solidFill>
              </a:rPr>
              <a:t>)</a:t>
            </a:r>
          </a:p>
          <a:p>
            <a:pPr marL="283490" lvl="1" indent="0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Prediction</a:t>
            </a:r>
          </a:p>
          <a:p>
            <a:pPr marL="969311" lvl="2" indent="-457200">
              <a:buFont typeface="+mj-lt"/>
              <a:buAutoNum type="arabicPeriod"/>
            </a:pPr>
            <a:r>
              <a:rPr lang="en-US" sz="2100" dirty="0" smtClean="0">
                <a:solidFill>
                  <a:schemeClr val="bg1"/>
                </a:solidFill>
              </a:rPr>
              <a:t>Model </a:t>
            </a:r>
          </a:p>
          <a:p>
            <a:pPr marL="969311" lvl="2" indent="-457200">
              <a:buFont typeface="+mj-lt"/>
              <a:buAutoNum type="arabicPeriod"/>
            </a:pPr>
            <a:r>
              <a:rPr lang="en-US" sz="2100" dirty="0" smtClean="0">
                <a:solidFill>
                  <a:schemeClr val="bg1"/>
                </a:solidFill>
              </a:rPr>
              <a:t>Output</a:t>
            </a:r>
          </a:p>
          <a:p>
            <a:pPr marL="969311" lvl="2" indent="-457200">
              <a:buFont typeface="+mj-lt"/>
              <a:buAutoNum type="arabicPeriod"/>
            </a:pPr>
            <a:r>
              <a:rPr lang="en-US" sz="2100" dirty="0" smtClean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0600" y="5562600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Reference: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hlinkClick r:id="rId3"/>
              </a:rPr>
              <a:t>Liblinear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039836"/>
              </p:ext>
            </p:extLst>
          </p:nvPr>
        </p:nvGraphicFramePr>
        <p:xfrm>
          <a:off x="3886200" y="3657600"/>
          <a:ext cx="167640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56" name="Packager Shell Object" showAsIcon="1" r:id="rId4" imgW="879480" imgH="488520" progId="Package">
                  <p:embed/>
                </p:oleObj>
              </mc:Choice>
              <mc:Fallback>
                <p:oleObj name="Packager Shell Object" showAsIcon="1" r:id="rId4" imgW="87948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6200" y="3657600"/>
                        <a:ext cx="1676400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987258"/>
              </p:ext>
            </p:extLst>
          </p:nvPr>
        </p:nvGraphicFramePr>
        <p:xfrm>
          <a:off x="4303027" y="5116286"/>
          <a:ext cx="842746" cy="811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57" name="Packager Shell Object" showAsIcon="1" r:id="rId6" imgW="507600" imgH="488520" progId="Package">
                  <p:embed/>
                </p:oleObj>
              </mc:Choice>
              <mc:Fallback>
                <p:oleObj name="Packager Shell Object" showAsIcon="1" r:id="rId6" imgW="50760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03027" y="5116286"/>
                        <a:ext cx="842746" cy="811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706461"/>
              </p:ext>
            </p:extLst>
          </p:nvPr>
        </p:nvGraphicFramePr>
        <p:xfrm>
          <a:off x="4256484" y="4343400"/>
          <a:ext cx="935832" cy="701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58" name="Packager Shell Object" showAsIcon="1" r:id="rId8" imgW="652680" imgH="488520" progId="Package">
                  <p:embed/>
                </p:oleObj>
              </mc:Choice>
              <mc:Fallback>
                <p:oleObj name="Packager Shell Object" showAsIcon="1" r:id="rId8" imgW="65268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56484" y="4343400"/>
                        <a:ext cx="935832" cy="701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21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bg1"/>
                </a:solidFill>
              </a:rPr>
              <a:t>Process</a:t>
            </a:r>
            <a:r>
              <a:rPr lang="en-IN" sz="1600" dirty="0" smtClean="0">
                <a:solidFill>
                  <a:schemeClr val="bg1"/>
                </a:solidFill>
              </a:rPr>
              <a:t>(Continue)</a:t>
            </a:r>
            <a:br>
              <a:rPr lang="en-IN" sz="1600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0431" y="5715000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Reference: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hlinkClick r:id="rId2"/>
              </a:rPr>
              <a:t>Liblinear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7" y="1504950"/>
            <a:ext cx="7027863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645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manullahtariq\Desktop\Task4\pcd_L2R_L1LOSS_SVC_DUA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0" t="11360" r="8478" b="13668"/>
          <a:stretch/>
        </p:blipFill>
        <p:spPr bwMode="auto">
          <a:xfrm>
            <a:off x="4876800" y="2057400"/>
            <a:ext cx="3937160" cy="324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amanullahtariq\Desktop\Task4\pcd_L1R_LR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3" t="4782" r="2711"/>
          <a:stretch/>
        </p:blipFill>
        <p:spPr bwMode="auto">
          <a:xfrm>
            <a:off x="442686" y="2057400"/>
            <a:ext cx="4052869" cy="324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Results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8242" y="560584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</a:rPr>
              <a:t>Accuracy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5122" name="Picture 2" descr="C:\Users\Muazzam\Downloads\11751105_10153503393158685_401808718_n.jpg"/>
          <p:cNvPicPr>
            <a:picLocks noChangeAspect="1" noChangeArrowheads="1"/>
          </p:cNvPicPr>
          <p:nvPr/>
        </p:nvPicPr>
        <p:blipFill rotWithShape="1">
          <a:blip r:embed="rId3"/>
          <a:srcRect t="34632" r="8992"/>
          <a:stretch/>
        </p:blipFill>
        <p:spPr bwMode="auto">
          <a:xfrm>
            <a:off x="3701808" y="1383045"/>
            <a:ext cx="5192486" cy="1095829"/>
          </a:xfrm>
          <a:prstGeom prst="rect">
            <a:avLst/>
          </a:prstGeom>
          <a:noFill/>
        </p:spPr>
      </p:pic>
      <p:pic>
        <p:nvPicPr>
          <p:cNvPr id="5123" name="Picture 3" descr="C:\Users\Muazzam\Downloads\11758851_10153503393163685_1360265720_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46968" y="2895600"/>
            <a:ext cx="7614948" cy="21336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81000" y="1608745"/>
            <a:ext cx="3403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69240" lvl="1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L1-regularized </a:t>
            </a:r>
            <a:r>
              <a:rPr lang="en-US" sz="1400" dirty="0">
                <a:solidFill>
                  <a:schemeClr val="bg1"/>
                </a:solidFill>
              </a:rPr>
              <a:t>logistic</a:t>
            </a:r>
            <a:r>
              <a:rPr lang="en-US" sz="1600" dirty="0">
                <a:solidFill>
                  <a:schemeClr val="bg1"/>
                </a:solidFill>
              </a:rPr>
              <a:t> regression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1930959"/>
            <a:ext cx="3320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924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L2-regularized L2-loss support vector classification (dual)</a:t>
            </a:r>
          </a:p>
        </p:txBody>
      </p:sp>
    </p:spTree>
    <p:extLst>
      <p:ext uri="{BB962C8B-B14F-4D97-AF65-F5344CB8AC3E}">
        <p14:creationId xmlns:p14="http://schemas.microsoft.com/office/powerpoint/2010/main" val="27952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1600"/>
            <a:ext cx="7967838" cy="3886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24200" y="457200"/>
            <a:ext cx="2728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 smtClean="0">
                <a:solidFill>
                  <a:schemeClr val="bg1"/>
                </a:solidFill>
              </a:rPr>
              <a:t>Applying Bilateral</a:t>
            </a:r>
            <a:endParaRPr lang="de-DE" sz="2800" u="sng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8600" y="5867400"/>
            <a:ext cx="1739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</a:rPr>
              <a:t>Bilateral Image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17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38400"/>
            <a:ext cx="8305800" cy="12239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Step 3: Combining 2D and 3D</a:t>
            </a:r>
            <a:endParaRPr 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17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What we will do next ?</a:t>
            </a:r>
            <a:endParaRPr lang="en-US" sz="4400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222631"/>
              </p:ext>
            </p:extLst>
          </p:nvPr>
        </p:nvGraphicFramePr>
        <p:xfrm>
          <a:off x="914401" y="1701797"/>
          <a:ext cx="7772400" cy="4462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045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Step 3: Combining 2D and 3D</a:t>
            </a:r>
            <a:endParaRPr lang="en-US" sz="4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7733188"/>
              </p:ext>
            </p:extLst>
          </p:nvPr>
        </p:nvGraphicFramePr>
        <p:xfrm>
          <a:off x="914401" y="1701797"/>
          <a:ext cx="7772400" cy="4462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57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0" y="2133600"/>
            <a:ext cx="19050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ectangle 5"/>
          <p:cNvSpPr/>
          <p:nvPr/>
        </p:nvSpPr>
        <p:spPr>
          <a:xfrm>
            <a:off x="1524000" y="2743200"/>
            <a:ext cx="19050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1524000" y="3276600"/>
            <a:ext cx="19050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1524000" y="3810000"/>
            <a:ext cx="19050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5334000" y="1981200"/>
            <a:ext cx="1371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2590800" y="3828143"/>
            <a:ext cx="1371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1790700" y="2743200"/>
            <a:ext cx="1371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815385" y="1553589"/>
            <a:ext cx="3147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Possibilities of the data: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Matching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48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Muazzam\Desktop\Untitled.png"/>
          <p:cNvPicPr>
            <a:picLocks noChangeAspect="1" noChangeArrowheads="1"/>
          </p:cNvPicPr>
          <p:nvPr/>
        </p:nvPicPr>
        <p:blipFill rotWithShape="1">
          <a:blip r:embed="rId2"/>
          <a:srcRect l="22030" t="17475" b="5105"/>
          <a:stretch/>
        </p:blipFill>
        <p:spPr bwMode="auto">
          <a:xfrm>
            <a:off x="1676400" y="1857830"/>
            <a:ext cx="5881914" cy="3962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69043" y="560584"/>
            <a:ext cx="777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</a:rPr>
              <a:t>Matching </a:t>
            </a:r>
            <a:r>
              <a:rPr lang="en-IN" sz="2000" dirty="0" smtClean="0">
                <a:solidFill>
                  <a:schemeClr val="bg1"/>
                </a:solidFill>
              </a:rPr>
              <a:t>(continue)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185" y="546069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</a:rPr>
              <a:t>Drawing 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8194" name="Picture 2" descr="C:\Users\Muazzam\Downloads\11751544_10153503235513685_1968044509_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295400"/>
            <a:ext cx="8002588" cy="37224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438400"/>
            <a:ext cx="7772400" cy="1223963"/>
          </a:xfrm>
        </p:spPr>
        <p:txBody>
          <a:bodyPr/>
          <a:lstStyle/>
          <a:p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4400" y="2438400"/>
            <a:ext cx="7772400" cy="1223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21899" tIns="60949" rIns="121899" bIns="60949" rtlCol="0" anchor="b">
            <a:noAutofit/>
          </a:bodyPr>
          <a:lstStyle>
            <a:lvl1pPr algn="l" defTabSz="9144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Map Improvement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30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Map Improvement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can we improved the generated map ?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How can we plot the remaining data or Cars, predicted by our Linear classifier?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Identify minimum and maximum point of each clusters and draw the rectangles: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8194" name="Picture 2" descr="C:\Users\amanullahtariq\Desktop\fina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6299" r="50126" b="1969"/>
          <a:stretch/>
        </p:blipFill>
        <p:spPr bwMode="auto">
          <a:xfrm>
            <a:off x="1503626" y="3443523"/>
            <a:ext cx="2602519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flipH="1">
            <a:off x="4608284" y="3740852"/>
            <a:ext cx="361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Good Choice?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6" name="Picture 2" descr="C:\Users\amanullahtariq\Desktop\Final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55" b="68541"/>
          <a:stretch/>
        </p:blipFill>
        <p:spPr bwMode="auto">
          <a:xfrm>
            <a:off x="5257800" y="4710348"/>
            <a:ext cx="1045029" cy="11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39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Map Improvement </a:t>
            </a:r>
            <a:r>
              <a:rPr lang="en-US" sz="2000" dirty="0" smtClean="0">
                <a:solidFill>
                  <a:schemeClr val="bg1"/>
                </a:solidFill>
              </a:rPr>
              <a:t>(Continue)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3314" name="Picture 2" descr="C:\Users\amanullahtariq\Desktop\FinalIm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33422"/>
            <a:ext cx="7772400" cy="359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9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			     </a:t>
            </a:r>
            <a:r>
              <a:rPr lang="en-US" sz="4800" dirty="0" err="1" smtClean="0">
                <a:solidFill>
                  <a:schemeClr val="bg1"/>
                </a:solidFill>
              </a:rPr>
              <a:t>Danke</a:t>
            </a:r>
            <a:r>
              <a:rPr lang="en-US" sz="4800" dirty="0" smtClean="0">
                <a:solidFill>
                  <a:schemeClr val="bg1"/>
                </a:solidFill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</a:rPr>
              <a:t>Sch</a:t>
            </a:r>
            <a:r>
              <a:rPr lang="de-DE" sz="4800" dirty="0" smtClean="0">
                <a:solidFill>
                  <a:schemeClr val="bg1"/>
                </a:solidFill>
              </a:rPr>
              <a:t>ö</a:t>
            </a:r>
            <a:r>
              <a:rPr lang="en-US" sz="4800" dirty="0" smtClean="0">
                <a:solidFill>
                  <a:schemeClr val="bg1"/>
                </a:solidFill>
              </a:rPr>
              <a:t>n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620688"/>
            <a:ext cx="627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bg1"/>
                </a:solidFill>
              </a:rPr>
              <a:t>Converting Image to Grey for easy processing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8091777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8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8242" y="349351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 smtClean="0">
                <a:solidFill>
                  <a:schemeClr val="bg1"/>
                </a:solidFill>
              </a:rPr>
              <a:t>Detecting Line Segments</a:t>
            </a:r>
            <a:endParaRPr lang="en-IN" sz="2800" u="sng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8242" y="1083804"/>
            <a:ext cx="806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solidFill>
                  <a:schemeClr val="bg1"/>
                </a:solidFill>
              </a:rPr>
              <a:t>Algorithm : Line Segment Detect (OpenCV 3.0).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7" t="12422" r="12707" b="13045"/>
          <a:stretch/>
        </p:blipFill>
        <p:spPr>
          <a:xfrm>
            <a:off x="1331640" y="2996952"/>
            <a:ext cx="6991762" cy="3036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" t="7602" r="7249" b="25268"/>
          <a:stretch/>
        </p:blipFill>
        <p:spPr>
          <a:xfrm>
            <a:off x="895706" y="1422358"/>
            <a:ext cx="5184576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5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43608" y="332656"/>
            <a:ext cx="5647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 smtClean="0">
                <a:solidFill>
                  <a:schemeClr val="bg1"/>
                </a:solidFill>
              </a:rPr>
              <a:t>Categorising Lines on basis of Slopes</a:t>
            </a:r>
            <a:endParaRPr lang="de-DE" sz="2800" u="sng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31756"/>
            <a:ext cx="6120680" cy="3274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18431" y="1007574"/>
                <a:ext cx="3744416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I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I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IN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2 −</m:t>
                          </m:r>
                          <m:r>
                            <a:rPr lang="en-I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I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de-DE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31" y="1007574"/>
                <a:ext cx="3744416" cy="7862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43608" y="1886823"/>
                <a:ext cx="35249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𝐴𝑛𝑔𝑙𝑒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()= 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𝑎𝑟𝑐𝑡𝑎𝑛</m:t>
                      </m:r>
                      <m:d>
                        <m:dPr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886823"/>
                <a:ext cx="352493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71"/>
          <a:stretch/>
        </p:blipFill>
        <p:spPr>
          <a:xfrm>
            <a:off x="5436096" y="848768"/>
            <a:ext cx="2927626" cy="156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4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43608" y="404664"/>
            <a:ext cx="5047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 smtClean="0">
                <a:solidFill>
                  <a:schemeClr val="bg1"/>
                </a:solidFill>
              </a:rPr>
              <a:t>Working with Lines at same slope</a:t>
            </a:r>
            <a:endParaRPr lang="de-DE" sz="2800" u="sng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1524000"/>
            <a:ext cx="830885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0</TotalTime>
  <Words>1124</Words>
  <Application>Microsoft Office PowerPoint</Application>
  <PresentationFormat>On-screen Show (4:3)</PresentationFormat>
  <Paragraphs>286</Paragraphs>
  <Slides>59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Cambria Math</vt:lpstr>
      <vt:lpstr>Tech 16x9</vt:lpstr>
      <vt:lpstr>Worksheet</vt:lpstr>
      <vt:lpstr>Packager Shell Object</vt:lpstr>
      <vt:lpstr>PARKING SPACE DETECT</vt:lpstr>
      <vt:lpstr>Content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Normalizing &amp; Thresholding the Intensity values</vt:lpstr>
      <vt:lpstr>New Intensity value</vt:lpstr>
      <vt:lpstr>PowerPoint Presentation</vt:lpstr>
      <vt:lpstr>PowerPoint Presentation</vt:lpstr>
      <vt:lpstr>Correspondence 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3: Car Detection</vt:lpstr>
      <vt:lpstr>Task 3: Car Detection (Required)</vt:lpstr>
      <vt:lpstr>Task 3: Car Detection (Solution)</vt:lpstr>
      <vt:lpstr>PowerPoint Presentation</vt:lpstr>
      <vt:lpstr>Step 1: Object Detection</vt:lpstr>
      <vt:lpstr>Euclidean Cluster Extraction</vt:lpstr>
      <vt:lpstr>Euclidean Custer Extraction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Problem(s)</vt:lpstr>
      <vt:lpstr>PowerPoint Presentation</vt:lpstr>
      <vt:lpstr>Step 2: Applying Supervised Learning</vt:lpstr>
      <vt:lpstr>PowerPoint Presentation</vt:lpstr>
      <vt:lpstr>PowerPoint Presentation</vt:lpstr>
      <vt:lpstr>Process(Continue) </vt:lpstr>
      <vt:lpstr>Results</vt:lpstr>
      <vt:lpstr>PowerPoint Presentation</vt:lpstr>
      <vt:lpstr>Step 3: Combining 2D and 3D</vt:lpstr>
      <vt:lpstr>What we will do next ?</vt:lpstr>
      <vt:lpstr>Step 3: Combining 2D and 3D</vt:lpstr>
      <vt:lpstr>Matching</vt:lpstr>
      <vt:lpstr>PowerPoint Presentation</vt:lpstr>
      <vt:lpstr>PowerPoint Presentation</vt:lpstr>
      <vt:lpstr>PowerPoint Presentation</vt:lpstr>
      <vt:lpstr>Map Improvement</vt:lpstr>
      <vt:lpstr>Map Improvement (Continue)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2015-07-16T10:50:09Z</dcterms:created>
  <dcterms:modified xsi:type="dcterms:W3CDTF">2015-07-21T10:43:45Z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